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media/image10.jpg" ContentType="image/jpeg"/>
  <Override PartName="/ppt/media/image12.jpg" ContentType="image/jpeg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24" r:id="rId3"/>
    <p:sldId id="353" r:id="rId4"/>
    <p:sldId id="352" r:id="rId5"/>
    <p:sldId id="354" r:id="rId6"/>
    <p:sldId id="323" r:id="rId7"/>
    <p:sldId id="258" r:id="rId8"/>
    <p:sldId id="339" r:id="rId9"/>
    <p:sldId id="295" r:id="rId10"/>
    <p:sldId id="261" r:id="rId11"/>
    <p:sldId id="350" r:id="rId12"/>
    <p:sldId id="265" r:id="rId13"/>
    <p:sldId id="266" r:id="rId14"/>
    <p:sldId id="302" r:id="rId15"/>
    <p:sldId id="303" r:id="rId16"/>
    <p:sldId id="304" r:id="rId17"/>
    <p:sldId id="268" r:id="rId18"/>
    <p:sldId id="326" r:id="rId19"/>
    <p:sldId id="340" r:id="rId20"/>
    <p:sldId id="297" r:id="rId21"/>
    <p:sldId id="262" r:id="rId22"/>
    <p:sldId id="343" r:id="rId23"/>
    <p:sldId id="328" r:id="rId24"/>
    <p:sldId id="344" r:id="rId25"/>
    <p:sldId id="330" r:id="rId26"/>
    <p:sldId id="345" r:id="rId27"/>
    <p:sldId id="332" r:id="rId28"/>
    <p:sldId id="346" r:id="rId29"/>
    <p:sldId id="347" r:id="rId30"/>
    <p:sldId id="348" r:id="rId31"/>
    <p:sldId id="341" r:id="rId32"/>
    <p:sldId id="299" r:id="rId33"/>
    <p:sldId id="263" r:id="rId34"/>
    <p:sldId id="351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356" r:id="rId46"/>
    <p:sldId id="342" r:id="rId47"/>
    <p:sldId id="301" r:id="rId48"/>
    <p:sldId id="264" r:id="rId49"/>
    <p:sldId id="349" r:id="rId50"/>
    <p:sldId id="282" r:id="rId51"/>
    <p:sldId id="286" r:id="rId52"/>
    <p:sldId id="284" r:id="rId53"/>
    <p:sldId id="285" r:id="rId54"/>
    <p:sldId id="283" r:id="rId55"/>
    <p:sldId id="288" r:id="rId56"/>
    <p:sldId id="289" r:id="rId57"/>
    <p:sldId id="290" r:id="rId58"/>
    <p:sldId id="291" r:id="rId59"/>
    <p:sldId id="292" r:id="rId60"/>
    <p:sldId id="338" r:id="rId61"/>
    <p:sldId id="355" r:id="rId62"/>
    <p:sldId id="293" r:id="rId63"/>
    <p:sldId id="319" r:id="rId64"/>
    <p:sldId id="320" r:id="rId65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3E7544A7-0087-451B-821B-2A7F913C7150}">
          <p14:sldIdLst>
            <p14:sldId id="256"/>
          </p14:sldIdLst>
        </p14:section>
        <p14:section name="Introducció" id="{BF2006A3-95BD-4413-8290-687F49C6F90C}">
          <p14:sldIdLst>
            <p14:sldId id="324"/>
            <p14:sldId id="353"/>
            <p14:sldId id="352"/>
            <p14:sldId id="354"/>
            <p14:sldId id="323"/>
          </p14:sldIdLst>
        </p14:section>
        <p14:section name="Proposta Resolució" id="{8C9896AC-8D27-45B4-849C-7AB102AAA305}">
          <p14:sldIdLst>
            <p14:sldId id="258"/>
            <p14:sldId id="339"/>
          </p14:sldIdLst>
        </p14:section>
        <p14:section name="Font Audio" id="{F3767B66-9EBC-4B09-914B-5890E047637A}">
          <p14:sldIdLst>
            <p14:sldId id="295"/>
            <p14:sldId id="261"/>
            <p14:sldId id="350"/>
            <p14:sldId id="265"/>
            <p14:sldId id="266"/>
            <p14:sldId id="302"/>
            <p14:sldId id="303"/>
            <p14:sldId id="304"/>
            <p14:sldId id="268"/>
            <p14:sldId id="326"/>
          </p14:sldIdLst>
        </p14:section>
        <p14:section name="Receptor I2S" id="{393F75BF-BB54-48B9-8577-BBF2013138EB}">
          <p14:sldIdLst>
            <p14:sldId id="340"/>
            <p14:sldId id="297"/>
            <p14:sldId id="262"/>
            <p14:sldId id="343"/>
            <p14:sldId id="328"/>
            <p14:sldId id="344"/>
            <p14:sldId id="330"/>
            <p14:sldId id="345"/>
            <p14:sldId id="332"/>
            <p14:sldId id="346"/>
            <p14:sldId id="347"/>
            <p14:sldId id="348"/>
          </p14:sldIdLst>
        </p14:section>
        <p14:section name="Filtre Interpolacio" id="{C5F80DA7-D207-4DF0-BBC7-51CF3906946F}">
          <p14:sldIdLst>
            <p14:sldId id="341"/>
            <p14:sldId id="299"/>
            <p14:sldId id="263"/>
            <p14:sldId id="351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56"/>
          </p14:sldIdLst>
        </p14:section>
        <p14:section name="modulador SigmaDelta" id="{64286800-0149-418D-91A7-89CC2C617E25}">
          <p14:sldIdLst>
            <p14:sldId id="342"/>
            <p14:sldId id="301"/>
            <p14:sldId id="264"/>
            <p14:sldId id="349"/>
            <p14:sldId id="282"/>
            <p14:sldId id="286"/>
            <p14:sldId id="284"/>
            <p14:sldId id="285"/>
            <p14:sldId id="283"/>
            <p14:sldId id="288"/>
            <p14:sldId id="289"/>
            <p14:sldId id="290"/>
            <p14:sldId id="291"/>
            <p14:sldId id="292"/>
            <p14:sldId id="338"/>
            <p14:sldId id="355"/>
            <p14:sldId id="293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F42"/>
    <a:srgbClr val="C61021"/>
    <a:srgbClr val="C9550D"/>
    <a:srgbClr val="B94D1D"/>
    <a:srgbClr val="E36D4D"/>
    <a:srgbClr val="E06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705117-390D-46A3-8EEA-BF51B356AD57}" type="doc">
      <dgm:prSet loTypeId="urn:microsoft.com/office/officeart/2005/8/layout/pList1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30308AC-B5AB-4FD3-B26B-AD37AAC80451}">
      <dgm:prSet phldrT="[Texto]"/>
      <dgm:spPr/>
      <dgm:t>
        <a:bodyPr/>
        <a:lstStyle/>
        <a:p>
          <a:r>
            <a:rPr lang="es-ES" dirty="0" smtClean="0"/>
            <a:t>Implementar Receptor I2S</a:t>
          </a:r>
          <a:endParaRPr lang="es-ES" dirty="0"/>
        </a:p>
      </dgm:t>
    </dgm:pt>
    <dgm:pt modelId="{B863C792-81F9-4BE2-B2B3-09103BCF29F6}" type="parTrans" cxnId="{5237A97F-CE3C-4E35-B97F-53309994D8E0}">
      <dgm:prSet/>
      <dgm:spPr/>
      <dgm:t>
        <a:bodyPr/>
        <a:lstStyle/>
        <a:p>
          <a:endParaRPr lang="es-ES"/>
        </a:p>
      </dgm:t>
    </dgm:pt>
    <dgm:pt modelId="{DDEC44BF-8D03-4F81-9172-61966CE3842C}" type="sibTrans" cxnId="{5237A97F-CE3C-4E35-B97F-53309994D8E0}">
      <dgm:prSet/>
      <dgm:spPr/>
      <dgm:t>
        <a:bodyPr/>
        <a:lstStyle/>
        <a:p>
          <a:endParaRPr lang="es-ES"/>
        </a:p>
      </dgm:t>
    </dgm:pt>
    <dgm:pt modelId="{26336896-DCDA-40F6-A350-8E4B51FA34BD}">
      <dgm:prSet phldrT="[Texto]"/>
      <dgm:spPr/>
      <dgm:t>
        <a:bodyPr/>
        <a:lstStyle/>
        <a:p>
          <a:r>
            <a:rPr lang="es-ES" dirty="0" smtClean="0"/>
            <a:t>D &amp; I Filtre Anti-</a:t>
          </a:r>
          <a:r>
            <a:rPr lang="es-ES" dirty="0" err="1" smtClean="0"/>
            <a:t>Aliasing</a:t>
          </a:r>
          <a:endParaRPr lang="es-ES" dirty="0"/>
        </a:p>
      </dgm:t>
    </dgm:pt>
    <dgm:pt modelId="{50910CEF-E1D5-4DEF-A19F-6B81D8D1B1EA}" type="parTrans" cxnId="{9B67C575-BCF7-46C9-B7A1-94523FA79A32}">
      <dgm:prSet/>
      <dgm:spPr/>
      <dgm:t>
        <a:bodyPr/>
        <a:lstStyle/>
        <a:p>
          <a:endParaRPr lang="es-ES"/>
        </a:p>
      </dgm:t>
    </dgm:pt>
    <dgm:pt modelId="{5E8831FF-A7FD-4F3A-9895-47EF84AD10C0}" type="sibTrans" cxnId="{9B67C575-BCF7-46C9-B7A1-94523FA79A32}">
      <dgm:prSet/>
      <dgm:spPr/>
      <dgm:t>
        <a:bodyPr/>
        <a:lstStyle/>
        <a:p>
          <a:endParaRPr lang="es-ES"/>
        </a:p>
      </dgm:t>
    </dgm:pt>
    <dgm:pt modelId="{5A69FD4B-1B8D-4952-A789-F65FBEA08ECC}">
      <dgm:prSet phldrT="[Texto]"/>
      <dgm:spPr/>
      <dgm:t>
        <a:bodyPr/>
        <a:lstStyle/>
        <a:p>
          <a:r>
            <a:rPr lang="es-ES" dirty="0" smtClean="0"/>
            <a:t>D &amp; I modulador </a:t>
          </a:r>
          <a:r>
            <a:rPr lang="el-GR" dirty="0" smtClean="0"/>
            <a:t>ΣΔ</a:t>
          </a:r>
          <a:endParaRPr lang="es-ES" dirty="0"/>
        </a:p>
      </dgm:t>
    </dgm:pt>
    <dgm:pt modelId="{4FCC069C-0C97-4904-BDB8-2D4EE2A8EE14}" type="parTrans" cxnId="{DF21FB41-D113-41CD-97D7-56A440C17B9A}">
      <dgm:prSet/>
      <dgm:spPr/>
      <dgm:t>
        <a:bodyPr/>
        <a:lstStyle/>
        <a:p>
          <a:endParaRPr lang="es-ES"/>
        </a:p>
      </dgm:t>
    </dgm:pt>
    <dgm:pt modelId="{102E0322-5027-4457-A1EF-481FA02D60B5}" type="sibTrans" cxnId="{DF21FB41-D113-41CD-97D7-56A440C17B9A}">
      <dgm:prSet/>
      <dgm:spPr/>
      <dgm:t>
        <a:bodyPr/>
        <a:lstStyle/>
        <a:p>
          <a:endParaRPr lang="es-ES"/>
        </a:p>
      </dgm:t>
    </dgm:pt>
    <dgm:pt modelId="{2DAFE23E-5AE1-4A28-B433-7AC9F2FD79A4}">
      <dgm:prSet phldrT="[Texto]"/>
      <dgm:spPr/>
      <dgm:t>
        <a:bodyPr/>
        <a:lstStyle/>
        <a:p>
          <a:r>
            <a:rPr lang="es-ES" dirty="0" smtClean="0"/>
            <a:t>D &amp; I Filtre </a:t>
          </a:r>
          <a:r>
            <a:rPr lang="es-ES" dirty="0" err="1" smtClean="0"/>
            <a:t>Delmat</a:t>
          </a:r>
          <a:endParaRPr lang="es-ES" dirty="0"/>
        </a:p>
      </dgm:t>
    </dgm:pt>
    <dgm:pt modelId="{CBE00194-B5C4-4BAA-A9A6-CDAAB5382F43}" type="parTrans" cxnId="{C2507030-6F86-476D-A02D-6175C216703D}">
      <dgm:prSet/>
      <dgm:spPr/>
      <dgm:t>
        <a:bodyPr/>
        <a:lstStyle/>
        <a:p>
          <a:endParaRPr lang="es-ES"/>
        </a:p>
      </dgm:t>
    </dgm:pt>
    <dgm:pt modelId="{037251C7-1C8C-4729-8908-52307556A49D}" type="sibTrans" cxnId="{C2507030-6F86-476D-A02D-6175C216703D}">
      <dgm:prSet/>
      <dgm:spPr/>
      <dgm:t>
        <a:bodyPr/>
        <a:lstStyle/>
        <a:p>
          <a:endParaRPr lang="es-ES"/>
        </a:p>
      </dgm:t>
    </dgm:pt>
    <dgm:pt modelId="{13590352-7544-424D-A863-BD284D565814}" type="pres">
      <dgm:prSet presAssocID="{99705117-390D-46A3-8EEA-BF51B356AD5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0FE285A-3DC3-4E91-B565-BDF51FED9B86}" type="pres">
      <dgm:prSet presAssocID="{430308AC-B5AB-4FD3-B26B-AD37AAC80451}" presName="compNode" presStyleCnt="0"/>
      <dgm:spPr/>
    </dgm:pt>
    <dgm:pt modelId="{6B020AB2-68A8-40A3-988F-E2E885619E99}" type="pres">
      <dgm:prSet presAssocID="{430308AC-B5AB-4FD3-B26B-AD37AAC80451}" presName="pictRect" presStyleLbl="node1" presStyleIdx="0" presStyleCnt="4"/>
      <dgm:spPr/>
    </dgm:pt>
    <dgm:pt modelId="{C063F286-8E75-4E47-9416-3BEB87C2CF0B}" type="pres">
      <dgm:prSet presAssocID="{430308AC-B5AB-4FD3-B26B-AD37AAC80451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48D8CFF-CA85-4BFA-AF93-25FAB81B0318}" type="pres">
      <dgm:prSet presAssocID="{DDEC44BF-8D03-4F81-9172-61966CE3842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AF1EED54-01C0-4050-91AF-23F82C34B5A1}" type="pres">
      <dgm:prSet presAssocID="{26336896-DCDA-40F6-A350-8E4B51FA34BD}" presName="compNode" presStyleCnt="0"/>
      <dgm:spPr/>
    </dgm:pt>
    <dgm:pt modelId="{4713B98C-C202-485B-905E-D0FDD4E966B4}" type="pres">
      <dgm:prSet presAssocID="{26336896-DCDA-40F6-A350-8E4B51FA34BD}" presName="pictRect" presStyleLbl="node1" presStyleIdx="1" presStyleCnt="4"/>
      <dgm:spPr/>
    </dgm:pt>
    <dgm:pt modelId="{45CFE14A-B427-4BEB-B39A-ADAF6B272FDD}" type="pres">
      <dgm:prSet presAssocID="{26336896-DCDA-40F6-A350-8E4B51FA34BD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EF6D1DC-027C-4CEE-BE18-EA102599D1C9}" type="pres">
      <dgm:prSet presAssocID="{5E8831FF-A7FD-4F3A-9895-47EF84AD10C0}" presName="sibTrans" presStyleLbl="sibTrans2D1" presStyleIdx="0" presStyleCnt="0"/>
      <dgm:spPr/>
      <dgm:t>
        <a:bodyPr/>
        <a:lstStyle/>
        <a:p>
          <a:endParaRPr lang="es-ES"/>
        </a:p>
      </dgm:t>
    </dgm:pt>
    <dgm:pt modelId="{0B522A6C-4416-4A4F-91D7-CDE690EFEF27}" type="pres">
      <dgm:prSet presAssocID="{5A69FD4B-1B8D-4952-A789-F65FBEA08ECC}" presName="compNode" presStyleCnt="0"/>
      <dgm:spPr/>
    </dgm:pt>
    <dgm:pt modelId="{C7E8962B-9730-4088-86AF-B87936F7AFAA}" type="pres">
      <dgm:prSet presAssocID="{5A69FD4B-1B8D-4952-A789-F65FBEA08ECC}" presName="pictRect" presStyleLbl="node1" presStyleIdx="2" presStyleCnt="4"/>
      <dgm:spPr/>
    </dgm:pt>
    <dgm:pt modelId="{7EA4F3D4-EE9E-4C5D-A41D-76ADD40B5735}" type="pres">
      <dgm:prSet presAssocID="{5A69FD4B-1B8D-4952-A789-F65FBEA08ECC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18829A8-C47D-449B-BACC-0FB4B09E799C}" type="pres">
      <dgm:prSet presAssocID="{102E0322-5027-4457-A1EF-481FA02D60B5}" presName="sibTrans" presStyleLbl="sibTrans2D1" presStyleIdx="0" presStyleCnt="0"/>
      <dgm:spPr/>
      <dgm:t>
        <a:bodyPr/>
        <a:lstStyle/>
        <a:p>
          <a:endParaRPr lang="es-ES"/>
        </a:p>
      </dgm:t>
    </dgm:pt>
    <dgm:pt modelId="{6455C5B1-D4EA-419C-A56B-19675396DCE4}" type="pres">
      <dgm:prSet presAssocID="{2DAFE23E-5AE1-4A28-B433-7AC9F2FD79A4}" presName="compNode" presStyleCnt="0"/>
      <dgm:spPr/>
    </dgm:pt>
    <dgm:pt modelId="{A852C152-1D1B-4433-ADC8-3A618057EEEE}" type="pres">
      <dgm:prSet presAssocID="{2DAFE23E-5AE1-4A28-B433-7AC9F2FD79A4}" presName="pictRect" presStyleLbl="node1" presStyleIdx="3" presStyleCnt="4"/>
      <dgm:spPr/>
    </dgm:pt>
    <dgm:pt modelId="{46855B91-9740-4DDD-BB49-547063A9212C}" type="pres">
      <dgm:prSet presAssocID="{2DAFE23E-5AE1-4A28-B433-7AC9F2FD79A4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0F1E90B-B787-41CD-826E-779CC556585B}" type="presOf" srcId="{2DAFE23E-5AE1-4A28-B433-7AC9F2FD79A4}" destId="{46855B91-9740-4DDD-BB49-547063A9212C}" srcOrd="0" destOrd="0" presId="urn:microsoft.com/office/officeart/2005/8/layout/pList1"/>
    <dgm:cxn modelId="{9B67C575-BCF7-46C9-B7A1-94523FA79A32}" srcId="{99705117-390D-46A3-8EEA-BF51B356AD57}" destId="{26336896-DCDA-40F6-A350-8E4B51FA34BD}" srcOrd="1" destOrd="0" parTransId="{50910CEF-E1D5-4DEF-A19F-6B81D8D1B1EA}" sibTransId="{5E8831FF-A7FD-4F3A-9895-47EF84AD10C0}"/>
    <dgm:cxn modelId="{0579B2B0-3817-4795-B2AB-151EA6D48892}" type="presOf" srcId="{DDEC44BF-8D03-4F81-9172-61966CE3842C}" destId="{048D8CFF-CA85-4BFA-AF93-25FAB81B0318}" srcOrd="0" destOrd="0" presId="urn:microsoft.com/office/officeart/2005/8/layout/pList1"/>
    <dgm:cxn modelId="{84B349FB-86B3-47B2-960B-3578594135EC}" type="presOf" srcId="{430308AC-B5AB-4FD3-B26B-AD37AAC80451}" destId="{C063F286-8E75-4E47-9416-3BEB87C2CF0B}" srcOrd="0" destOrd="0" presId="urn:microsoft.com/office/officeart/2005/8/layout/pList1"/>
    <dgm:cxn modelId="{290AE0D6-592D-4D5E-A215-FDAD8EC2CF56}" type="presOf" srcId="{26336896-DCDA-40F6-A350-8E4B51FA34BD}" destId="{45CFE14A-B427-4BEB-B39A-ADAF6B272FDD}" srcOrd="0" destOrd="0" presId="urn:microsoft.com/office/officeart/2005/8/layout/pList1"/>
    <dgm:cxn modelId="{00C47C3F-F282-4853-88B3-A54614ED6697}" type="presOf" srcId="{99705117-390D-46A3-8EEA-BF51B356AD57}" destId="{13590352-7544-424D-A863-BD284D565814}" srcOrd="0" destOrd="0" presId="urn:microsoft.com/office/officeart/2005/8/layout/pList1"/>
    <dgm:cxn modelId="{31FA8151-E178-44F6-8220-B53DD6D39BF3}" type="presOf" srcId="{102E0322-5027-4457-A1EF-481FA02D60B5}" destId="{E18829A8-C47D-449B-BACC-0FB4B09E799C}" srcOrd="0" destOrd="0" presId="urn:microsoft.com/office/officeart/2005/8/layout/pList1"/>
    <dgm:cxn modelId="{C2507030-6F86-476D-A02D-6175C216703D}" srcId="{99705117-390D-46A3-8EEA-BF51B356AD57}" destId="{2DAFE23E-5AE1-4A28-B433-7AC9F2FD79A4}" srcOrd="3" destOrd="0" parTransId="{CBE00194-B5C4-4BAA-A9A6-CDAAB5382F43}" sibTransId="{037251C7-1C8C-4729-8908-52307556A49D}"/>
    <dgm:cxn modelId="{DF21FB41-D113-41CD-97D7-56A440C17B9A}" srcId="{99705117-390D-46A3-8EEA-BF51B356AD57}" destId="{5A69FD4B-1B8D-4952-A789-F65FBEA08ECC}" srcOrd="2" destOrd="0" parTransId="{4FCC069C-0C97-4904-BDB8-2D4EE2A8EE14}" sibTransId="{102E0322-5027-4457-A1EF-481FA02D60B5}"/>
    <dgm:cxn modelId="{D6B39717-D13D-497F-92C5-679F4BA6F8C7}" type="presOf" srcId="{5A69FD4B-1B8D-4952-A789-F65FBEA08ECC}" destId="{7EA4F3D4-EE9E-4C5D-A41D-76ADD40B5735}" srcOrd="0" destOrd="0" presId="urn:microsoft.com/office/officeart/2005/8/layout/pList1"/>
    <dgm:cxn modelId="{5237A97F-CE3C-4E35-B97F-53309994D8E0}" srcId="{99705117-390D-46A3-8EEA-BF51B356AD57}" destId="{430308AC-B5AB-4FD3-B26B-AD37AAC80451}" srcOrd="0" destOrd="0" parTransId="{B863C792-81F9-4BE2-B2B3-09103BCF29F6}" sibTransId="{DDEC44BF-8D03-4F81-9172-61966CE3842C}"/>
    <dgm:cxn modelId="{D694A2FA-3782-4827-8AE1-CAA7A49351E1}" type="presOf" srcId="{5E8831FF-A7FD-4F3A-9895-47EF84AD10C0}" destId="{CEF6D1DC-027C-4CEE-BE18-EA102599D1C9}" srcOrd="0" destOrd="0" presId="urn:microsoft.com/office/officeart/2005/8/layout/pList1"/>
    <dgm:cxn modelId="{F616E6FF-D5AF-41C4-99FA-B5D6F50D58CB}" type="presParOf" srcId="{13590352-7544-424D-A863-BD284D565814}" destId="{30FE285A-3DC3-4E91-B565-BDF51FED9B86}" srcOrd="0" destOrd="0" presId="urn:microsoft.com/office/officeart/2005/8/layout/pList1"/>
    <dgm:cxn modelId="{1688AAA3-D15F-49EE-8778-D2ABA15FC09D}" type="presParOf" srcId="{30FE285A-3DC3-4E91-B565-BDF51FED9B86}" destId="{6B020AB2-68A8-40A3-988F-E2E885619E99}" srcOrd="0" destOrd="0" presId="urn:microsoft.com/office/officeart/2005/8/layout/pList1"/>
    <dgm:cxn modelId="{DEC30FAA-5748-4C88-AECD-FBAE51F34722}" type="presParOf" srcId="{30FE285A-3DC3-4E91-B565-BDF51FED9B86}" destId="{C063F286-8E75-4E47-9416-3BEB87C2CF0B}" srcOrd="1" destOrd="0" presId="urn:microsoft.com/office/officeart/2005/8/layout/pList1"/>
    <dgm:cxn modelId="{CE12F295-AD94-4AFF-BC90-65D93B5FE323}" type="presParOf" srcId="{13590352-7544-424D-A863-BD284D565814}" destId="{048D8CFF-CA85-4BFA-AF93-25FAB81B0318}" srcOrd="1" destOrd="0" presId="urn:microsoft.com/office/officeart/2005/8/layout/pList1"/>
    <dgm:cxn modelId="{0AADD034-A400-4A07-9D8B-CAD14775C924}" type="presParOf" srcId="{13590352-7544-424D-A863-BD284D565814}" destId="{AF1EED54-01C0-4050-91AF-23F82C34B5A1}" srcOrd="2" destOrd="0" presId="urn:microsoft.com/office/officeart/2005/8/layout/pList1"/>
    <dgm:cxn modelId="{48E3B8E6-A93D-4382-86ED-E64EC895396D}" type="presParOf" srcId="{AF1EED54-01C0-4050-91AF-23F82C34B5A1}" destId="{4713B98C-C202-485B-905E-D0FDD4E966B4}" srcOrd="0" destOrd="0" presId="urn:microsoft.com/office/officeart/2005/8/layout/pList1"/>
    <dgm:cxn modelId="{CEE48A5F-A5A8-44BF-88CE-4127A56A835B}" type="presParOf" srcId="{AF1EED54-01C0-4050-91AF-23F82C34B5A1}" destId="{45CFE14A-B427-4BEB-B39A-ADAF6B272FDD}" srcOrd="1" destOrd="0" presId="urn:microsoft.com/office/officeart/2005/8/layout/pList1"/>
    <dgm:cxn modelId="{88D01F80-8EEF-47FA-AACB-10D7F65CA59C}" type="presParOf" srcId="{13590352-7544-424D-A863-BD284D565814}" destId="{CEF6D1DC-027C-4CEE-BE18-EA102599D1C9}" srcOrd="3" destOrd="0" presId="urn:microsoft.com/office/officeart/2005/8/layout/pList1"/>
    <dgm:cxn modelId="{4153D83A-B739-468B-A8C5-F189380B9262}" type="presParOf" srcId="{13590352-7544-424D-A863-BD284D565814}" destId="{0B522A6C-4416-4A4F-91D7-CDE690EFEF27}" srcOrd="4" destOrd="0" presId="urn:microsoft.com/office/officeart/2005/8/layout/pList1"/>
    <dgm:cxn modelId="{31C86D6C-12AC-4ED9-BC0B-F744A96F767E}" type="presParOf" srcId="{0B522A6C-4416-4A4F-91D7-CDE690EFEF27}" destId="{C7E8962B-9730-4088-86AF-B87936F7AFAA}" srcOrd="0" destOrd="0" presId="urn:microsoft.com/office/officeart/2005/8/layout/pList1"/>
    <dgm:cxn modelId="{6FAC082D-BFE9-4365-A686-12F2640F4673}" type="presParOf" srcId="{0B522A6C-4416-4A4F-91D7-CDE690EFEF27}" destId="{7EA4F3D4-EE9E-4C5D-A41D-76ADD40B5735}" srcOrd="1" destOrd="0" presId="urn:microsoft.com/office/officeart/2005/8/layout/pList1"/>
    <dgm:cxn modelId="{2A6A4C4D-28A2-467B-AF31-4E7A91D0C9E7}" type="presParOf" srcId="{13590352-7544-424D-A863-BD284D565814}" destId="{E18829A8-C47D-449B-BACC-0FB4B09E799C}" srcOrd="5" destOrd="0" presId="urn:microsoft.com/office/officeart/2005/8/layout/pList1"/>
    <dgm:cxn modelId="{EA35EE2C-8FFE-4B2C-B1F0-A9D425B44705}" type="presParOf" srcId="{13590352-7544-424D-A863-BD284D565814}" destId="{6455C5B1-D4EA-419C-A56B-19675396DCE4}" srcOrd="6" destOrd="0" presId="urn:microsoft.com/office/officeart/2005/8/layout/pList1"/>
    <dgm:cxn modelId="{19329149-489A-477E-9E88-7B0EB7F5901D}" type="presParOf" srcId="{6455C5B1-D4EA-419C-A56B-19675396DCE4}" destId="{A852C152-1D1B-4433-ADC8-3A618057EEEE}" srcOrd="0" destOrd="0" presId="urn:microsoft.com/office/officeart/2005/8/layout/pList1"/>
    <dgm:cxn modelId="{E70BEB45-5EEE-4C91-A587-7A2393F2DEC7}" type="presParOf" srcId="{6455C5B1-D4EA-419C-A56B-19675396DCE4}" destId="{46855B91-9740-4DDD-BB49-547063A9212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705117-390D-46A3-8EEA-BF51B356AD57}" type="doc">
      <dgm:prSet loTypeId="urn:microsoft.com/office/officeart/2005/8/layout/pList1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30308AC-B5AB-4FD3-B26B-AD37AAC80451}">
      <dgm:prSet phldrT="[Texto]"/>
      <dgm:spPr/>
      <dgm:t>
        <a:bodyPr/>
        <a:lstStyle/>
        <a:p>
          <a:r>
            <a:rPr lang="es-ES" dirty="0" smtClean="0"/>
            <a:t>Implementar Receptor I2S</a:t>
          </a:r>
          <a:endParaRPr lang="es-ES" dirty="0"/>
        </a:p>
      </dgm:t>
    </dgm:pt>
    <dgm:pt modelId="{B863C792-81F9-4BE2-B2B3-09103BCF29F6}" type="parTrans" cxnId="{5237A97F-CE3C-4E35-B97F-53309994D8E0}">
      <dgm:prSet/>
      <dgm:spPr/>
      <dgm:t>
        <a:bodyPr/>
        <a:lstStyle/>
        <a:p>
          <a:endParaRPr lang="es-ES"/>
        </a:p>
      </dgm:t>
    </dgm:pt>
    <dgm:pt modelId="{DDEC44BF-8D03-4F81-9172-61966CE3842C}" type="sibTrans" cxnId="{5237A97F-CE3C-4E35-B97F-53309994D8E0}">
      <dgm:prSet/>
      <dgm:spPr/>
      <dgm:t>
        <a:bodyPr/>
        <a:lstStyle/>
        <a:p>
          <a:endParaRPr lang="es-ES"/>
        </a:p>
      </dgm:t>
    </dgm:pt>
    <dgm:pt modelId="{26336896-DCDA-40F6-A350-8E4B51FA34BD}">
      <dgm:prSet phldrT="[Texto]"/>
      <dgm:spPr/>
      <dgm:t>
        <a:bodyPr/>
        <a:lstStyle/>
        <a:p>
          <a:r>
            <a:rPr lang="es-ES" dirty="0" smtClean="0"/>
            <a:t>D &amp; I Filtre Anti-</a:t>
          </a:r>
          <a:r>
            <a:rPr lang="es-ES" dirty="0" err="1" smtClean="0"/>
            <a:t>Aliasing</a:t>
          </a:r>
          <a:endParaRPr lang="es-ES" dirty="0"/>
        </a:p>
      </dgm:t>
    </dgm:pt>
    <dgm:pt modelId="{50910CEF-E1D5-4DEF-A19F-6B81D8D1B1EA}" type="parTrans" cxnId="{9B67C575-BCF7-46C9-B7A1-94523FA79A32}">
      <dgm:prSet/>
      <dgm:spPr/>
      <dgm:t>
        <a:bodyPr/>
        <a:lstStyle/>
        <a:p>
          <a:endParaRPr lang="es-ES"/>
        </a:p>
      </dgm:t>
    </dgm:pt>
    <dgm:pt modelId="{5E8831FF-A7FD-4F3A-9895-47EF84AD10C0}" type="sibTrans" cxnId="{9B67C575-BCF7-46C9-B7A1-94523FA79A32}">
      <dgm:prSet/>
      <dgm:spPr/>
      <dgm:t>
        <a:bodyPr/>
        <a:lstStyle/>
        <a:p>
          <a:endParaRPr lang="es-ES"/>
        </a:p>
      </dgm:t>
    </dgm:pt>
    <dgm:pt modelId="{5A69FD4B-1B8D-4952-A789-F65FBEA08ECC}">
      <dgm:prSet phldrT="[Texto]"/>
      <dgm:spPr/>
      <dgm:t>
        <a:bodyPr/>
        <a:lstStyle/>
        <a:p>
          <a:r>
            <a:rPr lang="es-ES" dirty="0" smtClean="0"/>
            <a:t>D &amp; I modulador </a:t>
          </a:r>
          <a:r>
            <a:rPr lang="el-GR" dirty="0" smtClean="0"/>
            <a:t>ΣΔ</a:t>
          </a:r>
          <a:endParaRPr lang="es-ES" dirty="0"/>
        </a:p>
      </dgm:t>
    </dgm:pt>
    <dgm:pt modelId="{4FCC069C-0C97-4904-BDB8-2D4EE2A8EE14}" type="parTrans" cxnId="{DF21FB41-D113-41CD-97D7-56A440C17B9A}">
      <dgm:prSet/>
      <dgm:spPr/>
      <dgm:t>
        <a:bodyPr/>
        <a:lstStyle/>
        <a:p>
          <a:endParaRPr lang="es-ES"/>
        </a:p>
      </dgm:t>
    </dgm:pt>
    <dgm:pt modelId="{102E0322-5027-4457-A1EF-481FA02D60B5}" type="sibTrans" cxnId="{DF21FB41-D113-41CD-97D7-56A440C17B9A}">
      <dgm:prSet/>
      <dgm:spPr/>
      <dgm:t>
        <a:bodyPr/>
        <a:lstStyle/>
        <a:p>
          <a:endParaRPr lang="es-ES"/>
        </a:p>
      </dgm:t>
    </dgm:pt>
    <dgm:pt modelId="{2DAFE23E-5AE1-4A28-B433-7AC9F2FD79A4}">
      <dgm:prSet phldrT="[Texto]"/>
      <dgm:spPr/>
      <dgm:t>
        <a:bodyPr/>
        <a:lstStyle/>
        <a:p>
          <a:r>
            <a:rPr lang="es-ES" dirty="0" smtClean="0"/>
            <a:t>D &amp; I Filtre </a:t>
          </a:r>
          <a:r>
            <a:rPr lang="es-ES" dirty="0" err="1" smtClean="0"/>
            <a:t>Delmat</a:t>
          </a:r>
          <a:endParaRPr lang="es-ES" dirty="0"/>
        </a:p>
      </dgm:t>
    </dgm:pt>
    <dgm:pt modelId="{CBE00194-B5C4-4BAA-A9A6-CDAAB5382F43}" type="parTrans" cxnId="{C2507030-6F86-476D-A02D-6175C216703D}">
      <dgm:prSet/>
      <dgm:spPr/>
      <dgm:t>
        <a:bodyPr/>
        <a:lstStyle/>
        <a:p>
          <a:endParaRPr lang="es-ES"/>
        </a:p>
      </dgm:t>
    </dgm:pt>
    <dgm:pt modelId="{037251C7-1C8C-4729-8908-52307556A49D}" type="sibTrans" cxnId="{C2507030-6F86-476D-A02D-6175C216703D}">
      <dgm:prSet/>
      <dgm:spPr/>
      <dgm:t>
        <a:bodyPr/>
        <a:lstStyle/>
        <a:p>
          <a:endParaRPr lang="es-ES"/>
        </a:p>
      </dgm:t>
    </dgm:pt>
    <dgm:pt modelId="{13590352-7544-424D-A863-BD284D565814}" type="pres">
      <dgm:prSet presAssocID="{99705117-390D-46A3-8EEA-BF51B356AD5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0FE285A-3DC3-4E91-B565-BDF51FED9B86}" type="pres">
      <dgm:prSet presAssocID="{430308AC-B5AB-4FD3-B26B-AD37AAC80451}" presName="compNode" presStyleCnt="0"/>
      <dgm:spPr/>
    </dgm:pt>
    <dgm:pt modelId="{6B020AB2-68A8-40A3-988F-E2E885619E99}" type="pres">
      <dgm:prSet presAssocID="{430308AC-B5AB-4FD3-B26B-AD37AAC80451}" presName="pictRect" presStyleLbl="node1" presStyleIdx="0" presStyleCnt="4"/>
      <dgm:spPr>
        <a:solidFill>
          <a:srgbClr val="00B050"/>
        </a:solidFill>
      </dgm:spPr>
      <dgm:t>
        <a:bodyPr/>
        <a:lstStyle/>
        <a:p>
          <a:endParaRPr lang="es-ES"/>
        </a:p>
      </dgm:t>
    </dgm:pt>
    <dgm:pt modelId="{C063F286-8E75-4E47-9416-3BEB87C2CF0B}" type="pres">
      <dgm:prSet presAssocID="{430308AC-B5AB-4FD3-B26B-AD37AAC80451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48D8CFF-CA85-4BFA-AF93-25FAB81B0318}" type="pres">
      <dgm:prSet presAssocID="{DDEC44BF-8D03-4F81-9172-61966CE3842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AF1EED54-01C0-4050-91AF-23F82C34B5A1}" type="pres">
      <dgm:prSet presAssocID="{26336896-DCDA-40F6-A350-8E4B51FA34BD}" presName="compNode" presStyleCnt="0"/>
      <dgm:spPr/>
    </dgm:pt>
    <dgm:pt modelId="{4713B98C-C202-485B-905E-D0FDD4E966B4}" type="pres">
      <dgm:prSet presAssocID="{26336896-DCDA-40F6-A350-8E4B51FA34BD}" presName="pictRect" presStyleLbl="node1" presStyleIdx="1" presStyleCnt="4"/>
      <dgm:spPr>
        <a:solidFill>
          <a:srgbClr val="00B050"/>
        </a:solidFill>
      </dgm:spPr>
      <dgm:t>
        <a:bodyPr/>
        <a:lstStyle/>
        <a:p>
          <a:endParaRPr lang="es-ES"/>
        </a:p>
      </dgm:t>
    </dgm:pt>
    <dgm:pt modelId="{45CFE14A-B427-4BEB-B39A-ADAF6B272FDD}" type="pres">
      <dgm:prSet presAssocID="{26336896-DCDA-40F6-A350-8E4B51FA34BD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EF6D1DC-027C-4CEE-BE18-EA102599D1C9}" type="pres">
      <dgm:prSet presAssocID="{5E8831FF-A7FD-4F3A-9895-47EF84AD10C0}" presName="sibTrans" presStyleLbl="sibTrans2D1" presStyleIdx="0" presStyleCnt="0"/>
      <dgm:spPr/>
      <dgm:t>
        <a:bodyPr/>
        <a:lstStyle/>
        <a:p>
          <a:endParaRPr lang="es-ES"/>
        </a:p>
      </dgm:t>
    </dgm:pt>
    <dgm:pt modelId="{0B522A6C-4416-4A4F-91D7-CDE690EFEF27}" type="pres">
      <dgm:prSet presAssocID="{5A69FD4B-1B8D-4952-A789-F65FBEA08ECC}" presName="compNode" presStyleCnt="0"/>
      <dgm:spPr/>
    </dgm:pt>
    <dgm:pt modelId="{C7E8962B-9730-4088-86AF-B87936F7AFAA}" type="pres">
      <dgm:prSet presAssocID="{5A69FD4B-1B8D-4952-A789-F65FBEA08ECC}" presName="pictRect" presStyleLbl="node1" presStyleIdx="2" presStyleCnt="4"/>
      <dgm:spPr>
        <a:solidFill>
          <a:srgbClr val="00B050"/>
        </a:solidFill>
      </dgm:spPr>
      <dgm:t>
        <a:bodyPr/>
        <a:lstStyle/>
        <a:p>
          <a:endParaRPr lang="es-ES"/>
        </a:p>
      </dgm:t>
    </dgm:pt>
    <dgm:pt modelId="{7EA4F3D4-EE9E-4C5D-A41D-76ADD40B5735}" type="pres">
      <dgm:prSet presAssocID="{5A69FD4B-1B8D-4952-A789-F65FBEA08ECC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18829A8-C47D-449B-BACC-0FB4B09E799C}" type="pres">
      <dgm:prSet presAssocID="{102E0322-5027-4457-A1EF-481FA02D60B5}" presName="sibTrans" presStyleLbl="sibTrans2D1" presStyleIdx="0" presStyleCnt="0"/>
      <dgm:spPr/>
      <dgm:t>
        <a:bodyPr/>
        <a:lstStyle/>
        <a:p>
          <a:endParaRPr lang="es-ES"/>
        </a:p>
      </dgm:t>
    </dgm:pt>
    <dgm:pt modelId="{6455C5B1-D4EA-419C-A56B-19675396DCE4}" type="pres">
      <dgm:prSet presAssocID="{2DAFE23E-5AE1-4A28-B433-7AC9F2FD79A4}" presName="compNode" presStyleCnt="0"/>
      <dgm:spPr/>
    </dgm:pt>
    <dgm:pt modelId="{A852C152-1D1B-4433-ADC8-3A618057EEEE}" type="pres">
      <dgm:prSet presAssocID="{2DAFE23E-5AE1-4A28-B433-7AC9F2FD79A4}" presName="pictRect" presStyleLbl="node1" presStyleIdx="3" presStyleCnt="4"/>
      <dgm:spPr>
        <a:solidFill>
          <a:srgbClr val="EE5F42"/>
        </a:solidFill>
      </dgm:spPr>
      <dgm:t>
        <a:bodyPr/>
        <a:lstStyle/>
        <a:p>
          <a:endParaRPr lang="es-ES"/>
        </a:p>
      </dgm:t>
    </dgm:pt>
    <dgm:pt modelId="{46855B91-9740-4DDD-BB49-547063A9212C}" type="pres">
      <dgm:prSet presAssocID="{2DAFE23E-5AE1-4A28-B433-7AC9F2FD79A4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0F1E90B-B787-41CD-826E-779CC556585B}" type="presOf" srcId="{2DAFE23E-5AE1-4A28-B433-7AC9F2FD79A4}" destId="{46855B91-9740-4DDD-BB49-547063A9212C}" srcOrd="0" destOrd="0" presId="urn:microsoft.com/office/officeart/2005/8/layout/pList1"/>
    <dgm:cxn modelId="{9B67C575-BCF7-46C9-B7A1-94523FA79A32}" srcId="{99705117-390D-46A3-8EEA-BF51B356AD57}" destId="{26336896-DCDA-40F6-A350-8E4B51FA34BD}" srcOrd="1" destOrd="0" parTransId="{50910CEF-E1D5-4DEF-A19F-6B81D8D1B1EA}" sibTransId="{5E8831FF-A7FD-4F3A-9895-47EF84AD10C0}"/>
    <dgm:cxn modelId="{0579B2B0-3817-4795-B2AB-151EA6D48892}" type="presOf" srcId="{DDEC44BF-8D03-4F81-9172-61966CE3842C}" destId="{048D8CFF-CA85-4BFA-AF93-25FAB81B0318}" srcOrd="0" destOrd="0" presId="urn:microsoft.com/office/officeart/2005/8/layout/pList1"/>
    <dgm:cxn modelId="{84B349FB-86B3-47B2-960B-3578594135EC}" type="presOf" srcId="{430308AC-B5AB-4FD3-B26B-AD37AAC80451}" destId="{C063F286-8E75-4E47-9416-3BEB87C2CF0B}" srcOrd="0" destOrd="0" presId="urn:microsoft.com/office/officeart/2005/8/layout/pList1"/>
    <dgm:cxn modelId="{290AE0D6-592D-4D5E-A215-FDAD8EC2CF56}" type="presOf" srcId="{26336896-DCDA-40F6-A350-8E4B51FA34BD}" destId="{45CFE14A-B427-4BEB-B39A-ADAF6B272FDD}" srcOrd="0" destOrd="0" presId="urn:microsoft.com/office/officeart/2005/8/layout/pList1"/>
    <dgm:cxn modelId="{00C47C3F-F282-4853-88B3-A54614ED6697}" type="presOf" srcId="{99705117-390D-46A3-8EEA-BF51B356AD57}" destId="{13590352-7544-424D-A863-BD284D565814}" srcOrd="0" destOrd="0" presId="urn:microsoft.com/office/officeart/2005/8/layout/pList1"/>
    <dgm:cxn modelId="{31FA8151-E178-44F6-8220-B53DD6D39BF3}" type="presOf" srcId="{102E0322-5027-4457-A1EF-481FA02D60B5}" destId="{E18829A8-C47D-449B-BACC-0FB4B09E799C}" srcOrd="0" destOrd="0" presId="urn:microsoft.com/office/officeart/2005/8/layout/pList1"/>
    <dgm:cxn modelId="{C2507030-6F86-476D-A02D-6175C216703D}" srcId="{99705117-390D-46A3-8EEA-BF51B356AD57}" destId="{2DAFE23E-5AE1-4A28-B433-7AC9F2FD79A4}" srcOrd="3" destOrd="0" parTransId="{CBE00194-B5C4-4BAA-A9A6-CDAAB5382F43}" sibTransId="{037251C7-1C8C-4729-8908-52307556A49D}"/>
    <dgm:cxn modelId="{DF21FB41-D113-41CD-97D7-56A440C17B9A}" srcId="{99705117-390D-46A3-8EEA-BF51B356AD57}" destId="{5A69FD4B-1B8D-4952-A789-F65FBEA08ECC}" srcOrd="2" destOrd="0" parTransId="{4FCC069C-0C97-4904-BDB8-2D4EE2A8EE14}" sibTransId="{102E0322-5027-4457-A1EF-481FA02D60B5}"/>
    <dgm:cxn modelId="{D6B39717-D13D-497F-92C5-679F4BA6F8C7}" type="presOf" srcId="{5A69FD4B-1B8D-4952-A789-F65FBEA08ECC}" destId="{7EA4F3D4-EE9E-4C5D-A41D-76ADD40B5735}" srcOrd="0" destOrd="0" presId="urn:microsoft.com/office/officeart/2005/8/layout/pList1"/>
    <dgm:cxn modelId="{5237A97F-CE3C-4E35-B97F-53309994D8E0}" srcId="{99705117-390D-46A3-8EEA-BF51B356AD57}" destId="{430308AC-B5AB-4FD3-B26B-AD37AAC80451}" srcOrd="0" destOrd="0" parTransId="{B863C792-81F9-4BE2-B2B3-09103BCF29F6}" sibTransId="{DDEC44BF-8D03-4F81-9172-61966CE3842C}"/>
    <dgm:cxn modelId="{D694A2FA-3782-4827-8AE1-CAA7A49351E1}" type="presOf" srcId="{5E8831FF-A7FD-4F3A-9895-47EF84AD10C0}" destId="{CEF6D1DC-027C-4CEE-BE18-EA102599D1C9}" srcOrd="0" destOrd="0" presId="urn:microsoft.com/office/officeart/2005/8/layout/pList1"/>
    <dgm:cxn modelId="{F616E6FF-D5AF-41C4-99FA-B5D6F50D58CB}" type="presParOf" srcId="{13590352-7544-424D-A863-BD284D565814}" destId="{30FE285A-3DC3-4E91-B565-BDF51FED9B86}" srcOrd="0" destOrd="0" presId="urn:microsoft.com/office/officeart/2005/8/layout/pList1"/>
    <dgm:cxn modelId="{1688AAA3-D15F-49EE-8778-D2ABA15FC09D}" type="presParOf" srcId="{30FE285A-3DC3-4E91-B565-BDF51FED9B86}" destId="{6B020AB2-68A8-40A3-988F-E2E885619E99}" srcOrd="0" destOrd="0" presId="urn:microsoft.com/office/officeart/2005/8/layout/pList1"/>
    <dgm:cxn modelId="{DEC30FAA-5748-4C88-AECD-FBAE51F34722}" type="presParOf" srcId="{30FE285A-3DC3-4E91-B565-BDF51FED9B86}" destId="{C063F286-8E75-4E47-9416-3BEB87C2CF0B}" srcOrd="1" destOrd="0" presId="urn:microsoft.com/office/officeart/2005/8/layout/pList1"/>
    <dgm:cxn modelId="{CE12F295-AD94-4AFF-BC90-65D93B5FE323}" type="presParOf" srcId="{13590352-7544-424D-A863-BD284D565814}" destId="{048D8CFF-CA85-4BFA-AF93-25FAB81B0318}" srcOrd="1" destOrd="0" presId="urn:microsoft.com/office/officeart/2005/8/layout/pList1"/>
    <dgm:cxn modelId="{0AADD034-A400-4A07-9D8B-CAD14775C924}" type="presParOf" srcId="{13590352-7544-424D-A863-BD284D565814}" destId="{AF1EED54-01C0-4050-91AF-23F82C34B5A1}" srcOrd="2" destOrd="0" presId="urn:microsoft.com/office/officeart/2005/8/layout/pList1"/>
    <dgm:cxn modelId="{48E3B8E6-A93D-4382-86ED-E64EC895396D}" type="presParOf" srcId="{AF1EED54-01C0-4050-91AF-23F82C34B5A1}" destId="{4713B98C-C202-485B-905E-D0FDD4E966B4}" srcOrd="0" destOrd="0" presId="urn:microsoft.com/office/officeart/2005/8/layout/pList1"/>
    <dgm:cxn modelId="{CEE48A5F-A5A8-44BF-88CE-4127A56A835B}" type="presParOf" srcId="{AF1EED54-01C0-4050-91AF-23F82C34B5A1}" destId="{45CFE14A-B427-4BEB-B39A-ADAF6B272FDD}" srcOrd="1" destOrd="0" presId="urn:microsoft.com/office/officeart/2005/8/layout/pList1"/>
    <dgm:cxn modelId="{88D01F80-8EEF-47FA-AACB-10D7F65CA59C}" type="presParOf" srcId="{13590352-7544-424D-A863-BD284D565814}" destId="{CEF6D1DC-027C-4CEE-BE18-EA102599D1C9}" srcOrd="3" destOrd="0" presId="urn:microsoft.com/office/officeart/2005/8/layout/pList1"/>
    <dgm:cxn modelId="{4153D83A-B739-468B-A8C5-F189380B9262}" type="presParOf" srcId="{13590352-7544-424D-A863-BD284D565814}" destId="{0B522A6C-4416-4A4F-91D7-CDE690EFEF27}" srcOrd="4" destOrd="0" presId="urn:microsoft.com/office/officeart/2005/8/layout/pList1"/>
    <dgm:cxn modelId="{31C86D6C-12AC-4ED9-BC0B-F744A96F767E}" type="presParOf" srcId="{0B522A6C-4416-4A4F-91D7-CDE690EFEF27}" destId="{C7E8962B-9730-4088-86AF-B87936F7AFAA}" srcOrd="0" destOrd="0" presId="urn:microsoft.com/office/officeart/2005/8/layout/pList1"/>
    <dgm:cxn modelId="{6FAC082D-BFE9-4365-A686-12F2640F4673}" type="presParOf" srcId="{0B522A6C-4416-4A4F-91D7-CDE690EFEF27}" destId="{7EA4F3D4-EE9E-4C5D-A41D-76ADD40B5735}" srcOrd="1" destOrd="0" presId="urn:microsoft.com/office/officeart/2005/8/layout/pList1"/>
    <dgm:cxn modelId="{2A6A4C4D-28A2-467B-AF31-4E7A91D0C9E7}" type="presParOf" srcId="{13590352-7544-424D-A863-BD284D565814}" destId="{E18829A8-C47D-449B-BACC-0FB4B09E799C}" srcOrd="5" destOrd="0" presId="urn:microsoft.com/office/officeart/2005/8/layout/pList1"/>
    <dgm:cxn modelId="{EA35EE2C-8FFE-4B2C-B1F0-A9D425B44705}" type="presParOf" srcId="{13590352-7544-424D-A863-BD284D565814}" destId="{6455C5B1-D4EA-419C-A56B-19675396DCE4}" srcOrd="6" destOrd="0" presId="urn:microsoft.com/office/officeart/2005/8/layout/pList1"/>
    <dgm:cxn modelId="{19329149-489A-477E-9E88-7B0EB7F5901D}" type="presParOf" srcId="{6455C5B1-D4EA-419C-A56B-19675396DCE4}" destId="{A852C152-1D1B-4433-ADC8-3A618057EEEE}" srcOrd="0" destOrd="0" presId="urn:microsoft.com/office/officeart/2005/8/layout/pList1"/>
    <dgm:cxn modelId="{E70BEB45-5EEE-4C91-A587-7A2393F2DEC7}" type="presParOf" srcId="{6455C5B1-D4EA-419C-A56B-19675396DCE4}" destId="{46855B91-9740-4DDD-BB49-547063A9212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20AB2-68A8-40A3-988F-E2E885619E99}">
      <dsp:nvSpPr>
        <dsp:cNvPr id="0" name=""/>
        <dsp:cNvSpPr/>
      </dsp:nvSpPr>
      <dsp:spPr>
        <a:xfrm>
          <a:off x="5133" y="547183"/>
          <a:ext cx="2443028" cy="16832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3F286-8E75-4E47-9416-3BEB87C2CF0B}">
      <dsp:nvSpPr>
        <dsp:cNvPr id="0" name=""/>
        <dsp:cNvSpPr/>
      </dsp:nvSpPr>
      <dsp:spPr>
        <a:xfrm>
          <a:off x="5133" y="223043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Implementar Receptor I2S</a:t>
          </a:r>
          <a:endParaRPr lang="es-ES" sz="2400" kern="1200" dirty="0"/>
        </a:p>
      </dsp:txBody>
      <dsp:txXfrm>
        <a:off x="5133" y="2230430"/>
        <a:ext cx="2443028" cy="906363"/>
      </dsp:txXfrm>
    </dsp:sp>
    <dsp:sp modelId="{4713B98C-C202-485B-905E-D0FDD4E966B4}">
      <dsp:nvSpPr>
        <dsp:cNvPr id="0" name=""/>
        <dsp:cNvSpPr/>
      </dsp:nvSpPr>
      <dsp:spPr>
        <a:xfrm>
          <a:off x="2692568" y="547183"/>
          <a:ext cx="2443028" cy="16832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FE14A-B427-4BEB-B39A-ADAF6B272FDD}">
      <dsp:nvSpPr>
        <dsp:cNvPr id="0" name=""/>
        <dsp:cNvSpPr/>
      </dsp:nvSpPr>
      <dsp:spPr>
        <a:xfrm>
          <a:off x="2692568" y="223043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D &amp; I Filtre Anti-</a:t>
          </a:r>
          <a:r>
            <a:rPr lang="es-ES" sz="2400" kern="1200" dirty="0" err="1" smtClean="0"/>
            <a:t>Aliasing</a:t>
          </a:r>
          <a:endParaRPr lang="es-ES" sz="2400" kern="1200" dirty="0"/>
        </a:p>
      </dsp:txBody>
      <dsp:txXfrm>
        <a:off x="2692568" y="2230430"/>
        <a:ext cx="2443028" cy="906363"/>
      </dsp:txXfrm>
    </dsp:sp>
    <dsp:sp modelId="{C7E8962B-9730-4088-86AF-B87936F7AFAA}">
      <dsp:nvSpPr>
        <dsp:cNvPr id="0" name=""/>
        <dsp:cNvSpPr/>
      </dsp:nvSpPr>
      <dsp:spPr>
        <a:xfrm>
          <a:off x="5380002" y="547183"/>
          <a:ext cx="2443028" cy="16832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4F3D4-EE9E-4C5D-A41D-76ADD40B5735}">
      <dsp:nvSpPr>
        <dsp:cNvPr id="0" name=""/>
        <dsp:cNvSpPr/>
      </dsp:nvSpPr>
      <dsp:spPr>
        <a:xfrm>
          <a:off x="5380002" y="223043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D &amp; I modulador </a:t>
          </a:r>
          <a:r>
            <a:rPr lang="el-GR" sz="2400" kern="1200" dirty="0" smtClean="0"/>
            <a:t>ΣΔ</a:t>
          </a:r>
          <a:endParaRPr lang="es-ES" sz="2400" kern="1200" dirty="0"/>
        </a:p>
      </dsp:txBody>
      <dsp:txXfrm>
        <a:off x="5380002" y="2230430"/>
        <a:ext cx="2443028" cy="906363"/>
      </dsp:txXfrm>
    </dsp:sp>
    <dsp:sp modelId="{A852C152-1D1B-4433-ADC8-3A618057EEEE}">
      <dsp:nvSpPr>
        <dsp:cNvPr id="0" name=""/>
        <dsp:cNvSpPr/>
      </dsp:nvSpPr>
      <dsp:spPr>
        <a:xfrm>
          <a:off x="8067437" y="547183"/>
          <a:ext cx="2443028" cy="16832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55B91-9740-4DDD-BB49-547063A9212C}">
      <dsp:nvSpPr>
        <dsp:cNvPr id="0" name=""/>
        <dsp:cNvSpPr/>
      </dsp:nvSpPr>
      <dsp:spPr>
        <a:xfrm>
          <a:off x="8067437" y="223043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D &amp; I Filtre </a:t>
          </a:r>
          <a:r>
            <a:rPr lang="es-ES" sz="2400" kern="1200" dirty="0" err="1" smtClean="0"/>
            <a:t>Delmat</a:t>
          </a:r>
          <a:endParaRPr lang="es-ES" sz="2400" kern="1200" dirty="0"/>
        </a:p>
      </dsp:txBody>
      <dsp:txXfrm>
        <a:off x="8067437" y="2230430"/>
        <a:ext cx="2443028" cy="9063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20AB2-68A8-40A3-988F-E2E885619E99}">
      <dsp:nvSpPr>
        <dsp:cNvPr id="0" name=""/>
        <dsp:cNvSpPr/>
      </dsp:nvSpPr>
      <dsp:spPr>
        <a:xfrm>
          <a:off x="5133" y="547183"/>
          <a:ext cx="2443028" cy="1683246"/>
        </a:xfrm>
        <a:prstGeom prst="roundRect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3F286-8E75-4E47-9416-3BEB87C2CF0B}">
      <dsp:nvSpPr>
        <dsp:cNvPr id="0" name=""/>
        <dsp:cNvSpPr/>
      </dsp:nvSpPr>
      <dsp:spPr>
        <a:xfrm>
          <a:off x="5133" y="223043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Implementar Receptor I2S</a:t>
          </a:r>
          <a:endParaRPr lang="es-ES" sz="2400" kern="1200" dirty="0"/>
        </a:p>
      </dsp:txBody>
      <dsp:txXfrm>
        <a:off x="5133" y="2230430"/>
        <a:ext cx="2443028" cy="906363"/>
      </dsp:txXfrm>
    </dsp:sp>
    <dsp:sp modelId="{4713B98C-C202-485B-905E-D0FDD4E966B4}">
      <dsp:nvSpPr>
        <dsp:cNvPr id="0" name=""/>
        <dsp:cNvSpPr/>
      </dsp:nvSpPr>
      <dsp:spPr>
        <a:xfrm>
          <a:off x="2692568" y="547183"/>
          <a:ext cx="2443028" cy="1683246"/>
        </a:xfrm>
        <a:prstGeom prst="roundRect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FE14A-B427-4BEB-B39A-ADAF6B272FDD}">
      <dsp:nvSpPr>
        <dsp:cNvPr id="0" name=""/>
        <dsp:cNvSpPr/>
      </dsp:nvSpPr>
      <dsp:spPr>
        <a:xfrm>
          <a:off x="2692568" y="223043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D &amp; I Filtre Anti-</a:t>
          </a:r>
          <a:r>
            <a:rPr lang="es-ES" sz="2400" kern="1200" dirty="0" err="1" smtClean="0"/>
            <a:t>Aliasing</a:t>
          </a:r>
          <a:endParaRPr lang="es-ES" sz="2400" kern="1200" dirty="0"/>
        </a:p>
      </dsp:txBody>
      <dsp:txXfrm>
        <a:off x="2692568" y="2230430"/>
        <a:ext cx="2443028" cy="906363"/>
      </dsp:txXfrm>
    </dsp:sp>
    <dsp:sp modelId="{C7E8962B-9730-4088-86AF-B87936F7AFAA}">
      <dsp:nvSpPr>
        <dsp:cNvPr id="0" name=""/>
        <dsp:cNvSpPr/>
      </dsp:nvSpPr>
      <dsp:spPr>
        <a:xfrm>
          <a:off x="5380002" y="547183"/>
          <a:ext cx="2443028" cy="1683246"/>
        </a:xfrm>
        <a:prstGeom prst="roundRect">
          <a:avLst/>
        </a:prstGeom>
        <a:solidFill>
          <a:srgbClr val="00B05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4F3D4-EE9E-4C5D-A41D-76ADD40B5735}">
      <dsp:nvSpPr>
        <dsp:cNvPr id="0" name=""/>
        <dsp:cNvSpPr/>
      </dsp:nvSpPr>
      <dsp:spPr>
        <a:xfrm>
          <a:off x="5380002" y="223043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D &amp; I modulador </a:t>
          </a:r>
          <a:r>
            <a:rPr lang="el-GR" sz="2400" kern="1200" dirty="0" smtClean="0"/>
            <a:t>ΣΔ</a:t>
          </a:r>
          <a:endParaRPr lang="es-ES" sz="2400" kern="1200" dirty="0"/>
        </a:p>
      </dsp:txBody>
      <dsp:txXfrm>
        <a:off x="5380002" y="2230430"/>
        <a:ext cx="2443028" cy="906363"/>
      </dsp:txXfrm>
    </dsp:sp>
    <dsp:sp modelId="{A852C152-1D1B-4433-ADC8-3A618057EEEE}">
      <dsp:nvSpPr>
        <dsp:cNvPr id="0" name=""/>
        <dsp:cNvSpPr/>
      </dsp:nvSpPr>
      <dsp:spPr>
        <a:xfrm>
          <a:off x="8067437" y="547183"/>
          <a:ext cx="2443028" cy="1683246"/>
        </a:xfrm>
        <a:prstGeom prst="roundRect">
          <a:avLst/>
        </a:prstGeom>
        <a:solidFill>
          <a:srgbClr val="EE5F42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55B91-9740-4DDD-BB49-547063A9212C}">
      <dsp:nvSpPr>
        <dsp:cNvPr id="0" name=""/>
        <dsp:cNvSpPr/>
      </dsp:nvSpPr>
      <dsp:spPr>
        <a:xfrm>
          <a:off x="8067437" y="223043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D &amp; I Filtre </a:t>
          </a:r>
          <a:r>
            <a:rPr lang="es-ES" sz="2400" kern="1200" dirty="0" err="1" smtClean="0"/>
            <a:t>Delmat</a:t>
          </a:r>
          <a:endParaRPr lang="es-ES" sz="2400" kern="1200" dirty="0"/>
        </a:p>
      </dsp:txBody>
      <dsp:txXfrm>
        <a:off x="8067437" y="2230430"/>
        <a:ext cx="2443028" cy="906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E644C-B2B5-4F13-9180-A24552F869BE}" type="datetimeFigureOut">
              <a:rPr lang="ca-ES" smtClean="0"/>
              <a:t>26/1/2025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C0843-20CB-4D19-B0DF-C1F5072D7E8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8175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A7943-2994-40B9-A04C-F2099B052114}" type="datetime1">
              <a:rPr lang="ca-ES" smtClean="0"/>
              <a:t>26/1/2025</a:t>
            </a:fld>
            <a:endParaRPr lang="ca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Defensa del Treball Fi de Grau</a:t>
            </a:r>
            <a:endParaRPr lang="ca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276483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022B-5A8F-43E7-9E13-1D7CBA1902CB}" type="datetime1">
              <a:rPr lang="ca-ES" smtClean="0"/>
              <a:t>26/1/2025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Defensa del Treball Fi de Grau</a:t>
            </a:r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8093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C635D-E9E6-452E-B6EA-37D9A2641446}" type="datetime1">
              <a:rPr lang="ca-ES" smtClean="0"/>
              <a:t>26/1/2025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Defensa del Treball Fi de Grau</a:t>
            </a:r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10289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F271E-5786-49F9-A446-4779AF05BF86}" type="datetime1">
              <a:rPr lang="ca-ES" smtClean="0"/>
              <a:t>26/1/2025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Defensa del Treball Fi de Grau</a:t>
            </a:r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021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C6D54-9A0B-4E6E-97A6-31F8E34D1EA6}" type="datetime1">
              <a:rPr lang="ca-ES" smtClean="0"/>
              <a:t>26/1/2025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Defensa del Treball Fi de Grau</a:t>
            </a:r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8264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1F253-711A-41E1-A23A-F51FE067170F}" type="datetime1">
              <a:rPr lang="ca-ES" smtClean="0"/>
              <a:t>26/1/2025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algn="ctr">
              <a:defRPr lang="ca-ES" sz="1400" b="1" i="0" smtClean="0">
                <a:solidFill>
                  <a:schemeClr val="tx1"/>
                </a:solidFill>
              </a:defRPr>
            </a:lvl1pPr>
          </a:lstStyle>
          <a:p>
            <a:r>
              <a:rPr lang="ca-ES" smtClean="0"/>
              <a:t>Defensa del Treball Fi de Grau</a:t>
            </a:r>
            <a:endParaRPr lang="ca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60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F37A4-6AE6-4320-B970-3D0103B26253}" type="datetime1">
              <a:rPr lang="ca-ES" smtClean="0"/>
              <a:t>26/1/2025</a:t>
            </a:fld>
            <a:endParaRPr lang="ca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Defensa del Treball Fi de Grau</a:t>
            </a:r>
            <a:endParaRPr lang="ca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9009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098E-32E0-4700-989B-E7AF9558F787}" type="datetime1">
              <a:rPr lang="ca-ES" smtClean="0"/>
              <a:t>26/1/2025</a:t>
            </a:fld>
            <a:endParaRPr lang="ca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Defensa del Treball Fi de Grau</a:t>
            </a:r>
            <a:endParaRPr lang="ca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9451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F3D-7DFD-41BD-8607-4114F09CFFB2}" type="datetime1">
              <a:rPr lang="ca-ES" smtClean="0"/>
              <a:t>26/1/2025</a:t>
            </a:fld>
            <a:endParaRPr lang="ca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Defensa del Treball Fi de Grau</a:t>
            </a:r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63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4ECF-BCD6-4680-9B6F-033D388280E9}" type="datetime1">
              <a:rPr lang="ca-ES" smtClean="0"/>
              <a:t>26/1/2025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Defensa del Treball Fi de Grau</a:t>
            </a:r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15871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1514-E152-4B0C-B2F9-96853F5C53AE}" type="datetime1">
              <a:rPr lang="ca-ES" smtClean="0"/>
              <a:t>26/1/2025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Defensa del Treball Fi de Grau</a:t>
            </a:r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382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ca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2514599"/>
            <a:ext cx="10515600" cy="366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ca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E3200-F9B4-4C8C-9C82-FED11D7B7B2C}" type="datetime1">
              <a:rPr lang="ca-ES" smtClean="0"/>
              <a:t>26/1/2025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a-ES" smtClean="0"/>
              <a:t>Defensa del Treball Fi de Grau</a:t>
            </a:r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CA847D77-DE9D-46BF-8F8E-F72CC46BC34B}" type="slidenum">
              <a:rPr lang="ca-ES" smtClean="0"/>
              <a:pPr/>
              <a:t>‹Nº›</a:t>
            </a:fld>
            <a:endParaRPr lang="ca-E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463"/>
            <a:ext cx="2027902" cy="6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2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l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4338" y="14562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ES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Disseny</a:t>
            </a:r>
            <a:r>
              <a:rPr lang="es-ES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 </a:t>
            </a:r>
            <a:r>
              <a:rPr lang="es-ES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implementació</a:t>
            </a:r>
            <a:r>
              <a:rPr lang="es-ES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d’un</a:t>
            </a:r>
            <a:r>
              <a:rPr lang="es-ES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amplificador </a:t>
            </a:r>
            <a:r>
              <a:rPr lang="es-ES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d’àudio</a:t>
            </a:r>
            <a:r>
              <a:rPr lang="es-ES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 </a:t>
            </a:r>
            <a:r>
              <a:rPr lang="es-ES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tipus</a:t>
            </a:r>
            <a:r>
              <a:rPr lang="es-ES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 </a:t>
            </a:r>
            <a:r>
              <a:rPr lang="es-ES" b="1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modulat</a:t>
            </a:r>
            <a:r>
              <a:rPr lang="es-ES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per una FPGA</a:t>
            </a:r>
            <a:endParaRPr lang="ca-ES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182330"/>
            <a:ext cx="9144000" cy="398462"/>
          </a:xfrm>
        </p:spPr>
        <p:txBody>
          <a:bodyPr>
            <a:normAutofit lnSpcReduction="10000"/>
          </a:bodyPr>
          <a:lstStyle/>
          <a:p>
            <a:r>
              <a:rPr lang="es-ES" cap="small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Defensa del TFG</a:t>
            </a:r>
            <a:endParaRPr lang="ca-ES" cap="small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528647" y="5257800"/>
            <a:ext cx="527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Director: Jordi </a:t>
            </a:r>
            <a:r>
              <a:rPr lang="es-ES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Cosp</a:t>
            </a:r>
            <a:r>
              <a:rPr lang="es-E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s-ES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Vilella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528647" y="4734630"/>
            <a:ext cx="527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Autor: Guillem Ropero Serrano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528647" y="5780970"/>
            <a:ext cx="527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Convocatòria</a:t>
            </a:r>
            <a:r>
              <a:rPr lang="es-ES" dirty="0"/>
              <a:t>: </a:t>
            </a:r>
            <a:r>
              <a:rPr lang="es-ES" dirty="0" err="1"/>
              <a:t>Gener</a:t>
            </a:r>
            <a:r>
              <a:rPr lang="es-ES" dirty="0"/>
              <a:t> 2025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2021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0"/>
    </mc:Choice>
    <mc:Fallback xmlns="">
      <p:transition spd="slow" advTm="174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Font </a:t>
            </a:r>
            <a:r>
              <a:rPr lang="es-ES" dirty="0" err="1" smtClean="0"/>
              <a:t>d’Àudio</a:t>
            </a:r>
            <a:r>
              <a:rPr lang="es-ES" dirty="0" smtClean="0"/>
              <a:t> Digital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505200" y="2328068"/>
            <a:ext cx="5181600" cy="381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 smtClean="0"/>
              <a:t>Objectius</a:t>
            </a:r>
            <a:r>
              <a:rPr lang="es-ES" sz="3200" b="1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Lectura </a:t>
            </a:r>
            <a:r>
              <a:rPr lang="es-ES" dirty="0" err="1"/>
              <a:t>d’arxius</a:t>
            </a:r>
            <a:r>
              <a:rPr lang="es-ES" dirty="0"/>
              <a:t> .</a:t>
            </a:r>
            <a:r>
              <a:rPr lang="es-ES" dirty="0" err="1" smtClean="0"/>
              <a:t>wav</a:t>
            </a:r>
            <a:endParaRPr lang="es-E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 smtClean="0"/>
              <a:t>Transmetre</a:t>
            </a:r>
            <a:r>
              <a:rPr lang="es-ES" dirty="0" smtClean="0"/>
              <a:t> </a:t>
            </a:r>
            <a:r>
              <a:rPr lang="es-ES" dirty="0" err="1" smtClean="0"/>
              <a:t>mostres</a:t>
            </a:r>
            <a:r>
              <a:rPr lang="es-ES" dirty="0" smtClean="0"/>
              <a:t> </a:t>
            </a:r>
            <a:r>
              <a:rPr lang="es-ES" dirty="0" err="1" smtClean="0"/>
              <a:t>d’àudio</a:t>
            </a:r>
            <a:r>
              <a:rPr lang="es-ES" dirty="0" smtClean="0"/>
              <a:t> en </a:t>
            </a:r>
            <a:r>
              <a:rPr lang="es-ES" dirty="0" err="1" smtClean="0"/>
              <a:t>protocol</a:t>
            </a:r>
            <a:r>
              <a:rPr lang="es-ES" dirty="0" smtClean="0"/>
              <a:t> I2S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 smtClean="0"/>
              <a:t>Freqüència</a:t>
            </a:r>
            <a:r>
              <a:rPr lang="es-ES" dirty="0" smtClean="0"/>
              <a:t> de </a:t>
            </a:r>
            <a:r>
              <a:rPr lang="es-ES" dirty="0" err="1" smtClean="0"/>
              <a:t>mostreig</a:t>
            </a:r>
            <a:r>
              <a:rPr lang="es-ES" dirty="0" smtClean="0"/>
              <a:t> = 44,1 kHz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 smtClean="0"/>
              <a:t>Format</a:t>
            </a:r>
            <a:r>
              <a:rPr lang="es-ES" dirty="0" smtClean="0"/>
              <a:t> Philips </a:t>
            </a:r>
            <a:r>
              <a:rPr lang="es-ES" dirty="0" err="1" smtClean="0"/>
              <a:t>estàndard</a:t>
            </a: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10</a:t>
            </a:fld>
            <a:endParaRPr lang="ca-E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87548"/>
      </p:ext>
    </p:extLst>
  </p:cSld>
  <p:clrMapOvr>
    <a:masterClrMapping/>
  </p:clrMapOvr>
  <p:transition spd="slow" advTm="25854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Font </a:t>
            </a:r>
            <a:r>
              <a:rPr lang="es-ES" dirty="0" err="1" smtClean="0"/>
              <a:t>d’Àudio</a:t>
            </a:r>
            <a:r>
              <a:rPr lang="es-ES" dirty="0" smtClean="0"/>
              <a:t> Digital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11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4" y="2597214"/>
            <a:ext cx="8759687" cy="2749567"/>
          </a:xfrm>
        </p:spPr>
      </p:pic>
      <p:sp>
        <p:nvSpPr>
          <p:cNvPr id="7" name="CuadroTexto 6"/>
          <p:cNvSpPr txBox="1"/>
          <p:nvPr/>
        </p:nvSpPr>
        <p:spPr>
          <a:xfrm>
            <a:off x="1855304" y="5504354"/>
            <a:ext cx="875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3.- </a:t>
            </a:r>
            <a:r>
              <a:rPr lang="ca-ES" dirty="0" err="1"/>
              <a:t>Frame</a:t>
            </a:r>
            <a:r>
              <a:rPr lang="ca-ES" dirty="0"/>
              <a:t> del bus I2S en mode </a:t>
            </a:r>
            <a:r>
              <a:rPr lang="ca-ES" dirty="0" smtClean="0"/>
              <a:t>d’operació </a:t>
            </a:r>
            <a:r>
              <a:rPr lang="ca-ES" dirty="0"/>
              <a:t>de </a:t>
            </a:r>
            <a:r>
              <a:rPr lang="ca-ES" dirty="0" smtClean="0"/>
              <a:t>l’estàndard Philips. [3]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34885785"/>
      </p:ext>
    </p:extLst>
  </p:cSld>
  <p:clrMapOvr>
    <a:masterClrMapping/>
  </p:clrMapOvr>
  <p:transition spd="slow" advTm="96162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Font </a:t>
            </a:r>
            <a:r>
              <a:rPr lang="es-ES" dirty="0" err="1" smtClean="0"/>
              <a:t>d’Àudio</a:t>
            </a:r>
            <a:r>
              <a:rPr lang="es-ES" dirty="0" smtClean="0"/>
              <a:t> Digital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12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16" y="2114550"/>
            <a:ext cx="3587967" cy="309049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059723" y="5398476"/>
            <a:ext cx="607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Fig. 3.- Fotografía de la </a:t>
            </a:r>
            <a:r>
              <a:rPr lang="es-ES" dirty="0" err="1" smtClean="0"/>
              <a:t>implementació</a:t>
            </a:r>
            <a:r>
              <a:rPr lang="es-ES" dirty="0" smtClean="0"/>
              <a:t> de la </a:t>
            </a:r>
            <a:r>
              <a:rPr lang="es-ES" dirty="0" err="1" smtClean="0"/>
              <a:t>font</a:t>
            </a:r>
            <a:r>
              <a:rPr lang="es-ES" dirty="0" smtClean="0"/>
              <a:t> </a:t>
            </a:r>
            <a:r>
              <a:rPr lang="es-ES" dirty="0" err="1" smtClean="0"/>
              <a:t>d’àudio</a:t>
            </a:r>
            <a:r>
              <a:rPr lang="es-ES" dirty="0"/>
              <a:t>.</a:t>
            </a:r>
            <a:r>
              <a:rPr lang="es-ES" dirty="0" smtClean="0"/>
              <a:t> 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27393754"/>
      </p:ext>
    </p:extLst>
  </p:cSld>
  <p:clrMapOvr>
    <a:masterClrMapping/>
  </p:clrMapOvr>
  <p:transition spd="slow" advTm="10033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Font </a:t>
            </a:r>
            <a:r>
              <a:rPr lang="es-ES" dirty="0" err="1" smtClean="0"/>
              <a:t>d’Àudio</a:t>
            </a:r>
            <a:r>
              <a:rPr lang="es-ES" dirty="0" smtClean="0"/>
              <a:t> Digital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Què</a:t>
            </a:r>
            <a:r>
              <a:rPr lang="es-ES" dirty="0" smtClean="0"/>
              <a:t> </a:t>
            </a:r>
            <a:r>
              <a:rPr lang="es-ES" dirty="0" err="1" smtClean="0"/>
              <a:t>s’ha</a:t>
            </a:r>
            <a:r>
              <a:rPr lang="es-ES" dirty="0" smtClean="0"/>
              <a:t> </a:t>
            </a:r>
            <a:r>
              <a:rPr lang="es-ES" dirty="0" err="1" smtClean="0"/>
              <a:t>utilitzat</a:t>
            </a:r>
            <a:r>
              <a:rPr lang="es-ES" dirty="0" smtClean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 smtClean="0"/>
              <a:t>Targeta</a:t>
            </a:r>
            <a:r>
              <a:rPr lang="es-ES" dirty="0" smtClean="0"/>
              <a:t> ESP32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13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2" y="2362199"/>
            <a:ext cx="2771775" cy="277177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710112" y="5381623"/>
            <a:ext cx="277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4.- Fotografía </a:t>
            </a:r>
            <a:r>
              <a:rPr lang="es-ES" dirty="0" err="1" smtClean="0"/>
              <a:t>d’una</a:t>
            </a:r>
            <a:r>
              <a:rPr lang="es-ES" dirty="0" smtClean="0"/>
              <a:t> </a:t>
            </a:r>
            <a:r>
              <a:rPr lang="es-ES" dirty="0" err="1" smtClean="0"/>
              <a:t>targeta</a:t>
            </a:r>
            <a:r>
              <a:rPr lang="es-ES" dirty="0" smtClean="0"/>
              <a:t> ESP32 WROOM. [4]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631345672"/>
      </p:ext>
    </p:extLst>
  </p:cSld>
  <p:clrMapOvr>
    <a:masterClrMapping/>
  </p:clrMapOvr>
  <p:transition spd="slow" advTm="37295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Font </a:t>
            </a:r>
            <a:r>
              <a:rPr lang="es-ES" dirty="0" err="1" smtClean="0"/>
              <a:t>d’Àudio</a:t>
            </a:r>
            <a:r>
              <a:rPr lang="es-ES" dirty="0" smtClean="0"/>
              <a:t> Digital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3762375" cy="3814763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Què</a:t>
            </a:r>
            <a:r>
              <a:rPr lang="es-ES" dirty="0" smtClean="0"/>
              <a:t> </a:t>
            </a:r>
            <a:r>
              <a:rPr lang="es-ES" dirty="0" err="1" smtClean="0"/>
              <a:t>s’ha</a:t>
            </a:r>
            <a:r>
              <a:rPr lang="es-ES" dirty="0" smtClean="0"/>
              <a:t> </a:t>
            </a:r>
            <a:r>
              <a:rPr lang="es-ES" dirty="0" err="1" smtClean="0"/>
              <a:t>utilitzat</a:t>
            </a:r>
            <a:r>
              <a:rPr lang="es-ES" dirty="0" smtClean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/>
              <a:t>Mòdul</a:t>
            </a:r>
            <a:r>
              <a:rPr lang="es-ES" dirty="0"/>
              <a:t> adaptador </a:t>
            </a:r>
            <a:r>
              <a:rPr lang="es-ES" dirty="0" err="1"/>
              <a:t>targeta</a:t>
            </a:r>
            <a:r>
              <a:rPr lang="es-ES" dirty="0"/>
              <a:t> </a:t>
            </a:r>
            <a:r>
              <a:rPr lang="es-ES" dirty="0" err="1" smtClean="0"/>
              <a:t>microSD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14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2353963"/>
            <a:ext cx="2590801" cy="259080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00599" y="5184177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5.- Fotografía del </a:t>
            </a:r>
            <a:r>
              <a:rPr lang="es-ES" dirty="0" err="1" smtClean="0"/>
              <a:t>mòdul</a:t>
            </a:r>
            <a:r>
              <a:rPr lang="es-ES" dirty="0" smtClean="0"/>
              <a:t> adaptador </a:t>
            </a:r>
            <a:r>
              <a:rPr lang="es-ES" dirty="0" err="1" smtClean="0"/>
              <a:t>d’una</a:t>
            </a:r>
            <a:r>
              <a:rPr lang="es-ES" dirty="0" smtClean="0"/>
              <a:t> </a:t>
            </a:r>
            <a:r>
              <a:rPr lang="es-ES" dirty="0" err="1" smtClean="0"/>
              <a:t>targeta</a:t>
            </a:r>
            <a:r>
              <a:rPr lang="es-ES" dirty="0" smtClean="0"/>
              <a:t> </a:t>
            </a:r>
            <a:r>
              <a:rPr lang="es-ES" dirty="0" err="1" smtClean="0"/>
              <a:t>microSD</a:t>
            </a:r>
            <a:r>
              <a:rPr lang="es-ES" dirty="0" smtClean="0"/>
              <a:t>. [4]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62986365"/>
      </p:ext>
    </p:extLst>
  </p:cSld>
  <p:clrMapOvr>
    <a:masterClrMapping/>
  </p:clrMapOvr>
  <p:transition spd="slow" advTm="5864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Font </a:t>
            </a:r>
            <a:r>
              <a:rPr lang="es-ES" dirty="0" err="1" smtClean="0"/>
              <a:t>d’Àudio</a:t>
            </a:r>
            <a:r>
              <a:rPr lang="es-ES" dirty="0" smtClean="0"/>
              <a:t> Digital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Què</a:t>
            </a:r>
            <a:r>
              <a:rPr lang="es-ES" dirty="0" smtClean="0"/>
              <a:t> </a:t>
            </a:r>
            <a:r>
              <a:rPr lang="es-ES" dirty="0" err="1" smtClean="0"/>
              <a:t>s’ha</a:t>
            </a:r>
            <a:r>
              <a:rPr lang="es-ES" dirty="0" smtClean="0"/>
              <a:t> </a:t>
            </a:r>
            <a:r>
              <a:rPr lang="es-ES" dirty="0" err="1" smtClean="0"/>
              <a:t>utilitzat</a:t>
            </a:r>
            <a:r>
              <a:rPr lang="es-ES" dirty="0" smtClean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/>
              <a:t>Targeta</a:t>
            </a:r>
            <a:r>
              <a:rPr lang="es-ES" dirty="0"/>
              <a:t> </a:t>
            </a:r>
            <a:r>
              <a:rPr lang="es-ES" dirty="0" err="1" smtClean="0"/>
              <a:t>microSD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15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56" y="2362199"/>
            <a:ext cx="2349744" cy="234974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927356" y="5060352"/>
            <a:ext cx="2349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6.- Fotografía de la </a:t>
            </a:r>
            <a:r>
              <a:rPr lang="es-ES" dirty="0" err="1" smtClean="0"/>
              <a:t>targeta</a:t>
            </a:r>
            <a:r>
              <a:rPr lang="es-ES" dirty="0" smtClean="0"/>
              <a:t> </a:t>
            </a:r>
            <a:r>
              <a:rPr lang="es-ES" dirty="0" err="1" smtClean="0"/>
              <a:t>microSD</a:t>
            </a:r>
            <a:r>
              <a:rPr lang="es-ES" dirty="0" smtClean="0"/>
              <a:t> </a:t>
            </a:r>
            <a:r>
              <a:rPr lang="es-ES" dirty="0" err="1" smtClean="0"/>
              <a:t>utilitzada</a:t>
            </a:r>
            <a:r>
              <a:rPr lang="es-ES" dirty="0" smtClean="0"/>
              <a:t> per </a:t>
            </a:r>
            <a:r>
              <a:rPr lang="es-ES" dirty="0" err="1" smtClean="0"/>
              <a:t>emmagatzemar</a:t>
            </a:r>
            <a:r>
              <a:rPr lang="es-ES" dirty="0" smtClean="0"/>
              <a:t> </a:t>
            </a:r>
            <a:r>
              <a:rPr lang="es-ES" dirty="0" err="1" smtClean="0"/>
              <a:t>l’arxiu</a:t>
            </a:r>
            <a:r>
              <a:rPr lang="es-ES" dirty="0" smtClean="0"/>
              <a:t> .</a:t>
            </a:r>
            <a:r>
              <a:rPr lang="es-ES" dirty="0" err="1" smtClean="0"/>
              <a:t>wav</a:t>
            </a:r>
            <a:r>
              <a:rPr lang="es-ES" dirty="0" smtClean="0"/>
              <a:t> . [5]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92915892"/>
      </p:ext>
    </p:extLst>
  </p:cSld>
  <p:clrMapOvr>
    <a:masterClrMapping/>
  </p:clrMapOvr>
  <p:transition spd="slow" advTm="4615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Font </a:t>
            </a:r>
            <a:r>
              <a:rPr lang="es-ES" dirty="0" err="1" smtClean="0"/>
              <a:t>d’Àudio</a:t>
            </a:r>
            <a:r>
              <a:rPr lang="es-ES" dirty="0" smtClean="0"/>
              <a:t> Digital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3286125" cy="3814763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Què</a:t>
            </a:r>
            <a:r>
              <a:rPr lang="es-ES" dirty="0" smtClean="0"/>
              <a:t> </a:t>
            </a:r>
            <a:r>
              <a:rPr lang="es-ES" dirty="0" err="1" smtClean="0"/>
              <a:t>s’ha</a:t>
            </a:r>
            <a:r>
              <a:rPr lang="es-ES" dirty="0" smtClean="0"/>
              <a:t> </a:t>
            </a:r>
            <a:r>
              <a:rPr lang="es-ES" dirty="0" err="1" smtClean="0"/>
              <a:t>utilitzat</a:t>
            </a:r>
            <a:r>
              <a:rPr lang="es-ES" dirty="0" smtClean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/>
              <a:t>Mòdul</a:t>
            </a:r>
            <a:r>
              <a:rPr lang="es-ES" dirty="0"/>
              <a:t> </a:t>
            </a:r>
            <a:r>
              <a:rPr lang="es-ES" dirty="0" err="1"/>
              <a:t>alimentació</a:t>
            </a:r>
            <a:r>
              <a:rPr lang="es-ES" dirty="0"/>
              <a:t> 5V i 3,3V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16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49" y="2362199"/>
            <a:ext cx="2710229" cy="271022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743449" y="5106131"/>
            <a:ext cx="2710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7.- Fotografía </a:t>
            </a:r>
            <a:r>
              <a:rPr lang="es-ES" dirty="0" err="1" smtClean="0"/>
              <a:t>d’un</a:t>
            </a:r>
            <a:r>
              <a:rPr lang="es-ES" dirty="0" smtClean="0"/>
              <a:t> </a:t>
            </a:r>
            <a:r>
              <a:rPr lang="es-ES" dirty="0" err="1" smtClean="0"/>
              <a:t>mòdul</a:t>
            </a:r>
            <a:r>
              <a:rPr lang="es-ES" dirty="0" smtClean="0"/>
              <a:t> </a:t>
            </a:r>
            <a:r>
              <a:rPr lang="es-ES" dirty="0" err="1" smtClean="0"/>
              <a:t>d’alimentació</a:t>
            </a:r>
            <a:r>
              <a:rPr lang="es-ES" dirty="0" smtClean="0"/>
              <a:t> 5V i de 3,3V. [4]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238269724"/>
      </p:ext>
    </p:extLst>
  </p:cSld>
  <p:clrMapOvr>
    <a:masterClrMapping/>
  </p:clrMapOvr>
  <p:transition spd="slow" advTm="11128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Font </a:t>
            </a:r>
            <a:r>
              <a:rPr lang="es-ES" dirty="0" err="1" smtClean="0"/>
              <a:t>d’Àudio</a:t>
            </a:r>
            <a:r>
              <a:rPr lang="es-ES" dirty="0" smtClean="0"/>
              <a:t> Digital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505200" y="2328068"/>
            <a:ext cx="5181600" cy="3814763"/>
          </a:xfrm>
        </p:spPr>
        <p:txBody>
          <a:bodyPr/>
          <a:lstStyle/>
          <a:p>
            <a:pPr marL="0" indent="0" algn="ctr">
              <a:buNone/>
            </a:pPr>
            <a:r>
              <a:rPr lang="es-ES" sz="3200" b="1" dirty="0" err="1" smtClean="0"/>
              <a:t>Funcionalitats</a:t>
            </a:r>
            <a:r>
              <a:rPr lang="es-ES" sz="3200" b="1" dirty="0" smtClean="0"/>
              <a:t> del </a:t>
            </a:r>
            <a:r>
              <a:rPr lang="es-ES" sz="3200" b="1" dirty="0" err="1" smtClean="0"/>
              <a:t>codi</a:t>
            </a:r>
            <a:endParaRPr lang="es-ES" sz="32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Lectura de </a:t>
            </a:r>
            <a:r>
              <a:rPr lang="es-ES" dirty="0" err="1"/>
              <a:t>l’arxiu</a:t>
            </a:r>
            <a:r>
              <a:rPr lang="es-ES" dirty="0"/>
              <a:t> </a:t>
            </a:r>
            <a:r>
              <a:rPr lang="es-ES" dirty="0" err="1"/>
              <a:t>emmagatzemat</a:t>
            </a:r>
            <a:r>
              <a:rPr lang="es-ES" dirty="0"/>
              <a:t> a la </a:t>
            </a:r>
            <a:r>
              <a:rPr lang="es-ES" dirty="0" err="1"/>
              <a:t>targeta</a:t>
            </a:r>
            <a:r>
              <a:rPr lang="es-ES" dirty="0"/>
              <a:t> </a:t>
            </a:r>
            <a:r>
              <a:rPr lang="es-ES" dirty="0" err="1" smtClean="0"/>
              <a:t>microSD</a:t>
            </a:r>
            <a:endParaRPr lang="es-E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 smtClean="0"/>
              <a:t>Transmetre</a:t>
            </a:r>
            <a:r>
              <a:rPr lang="es-ES" dirty="0" smtClean="0"/>
              <a:t> les </a:t>
            </a:r>
            <a:r>
              <a:rPr lang="es-ES" dirty="0" err="1" smtClean="0"/>
              <a:t>mostres</a:t>
            </a:r>
            <a:r>
              <a:rPr lang="es-ES" dirty="0" smtClean="0"/>
              <a:t> </a:t>
            </a:r>
            <a:r>
              <a:rPr lang="es-ES" dirty="0" err="1" smtClean="0"/>
              <a:t>d’àudio</a:t>
            </a:r>
            <a:r>
              <a:rPr lang="es-ES" dirty="0" smtClean="0"/>
              <a:t> </a:t>
            </a:r>
            <a:r>
              <a:rPr lang="es-ES" dirty="0" err="1" smtClean="0"/>
              <a:t>pel</a:t>
            </a:r>
            <a:r>
              <a:rPr lang="es-ES" dirty="0" smtClean="0"/>
              <a:t> bus I2S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17</a:t>
            </a:fld>
            <a:endParaRPr lang="ca-E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76249"/>
      </p:ext>
    </p:extLst>
  </p:cSld>
  <p:clrMapOvr>
    <a:masterClrMapping/>
  </p:clrMapOvr>
  <p:transition spd="slow" advTm="18437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18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41" y="735425"/>
            <a:ext cx="2792398" cy="598605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7156939" y="3128285"/>
            <a:ext cx="2760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8.- Diagrama de flux del </a:t>
            </a:r>
            <a:r>
              <a:rPr lang="es-ES" dirty="0" err="1" smtClean="0"/>
              <a:t>codi</a:t>
            </a:r>
            <a:r>
              <a:rPr lang="es-ES" dirty="0" smtClean="0"/>
              <a:t> </a:t>
            </a:r>
            <a:r>
              <a:rPr lang="es-ES" dirty="0" err="1" smtClean="0"/>
              <a:t>implementat</a:t>
            </a:r>
            <a:r>
              <a:rPr lang="es-ES" dirty="0" smtClean="0"/>
              <a:t> </a:t>
            </a:r>
            <a:r>
              <a:rPr lang="es-ES" dirty="0" err="1" smtClean="0"/>
              <a:t>pel</a:t>
            </a:r>
            <a:r>
              <a:rPr lang="es-ES" dirty="0" smtClean="0"/>
              <a:t> </a:t>
            </a:r>
            <a:r>
              <a:rPr lang="es-ES" dirty="0" err="1" smtClean="0"/>
              <a:t>funcionament</a:t>
            </a:r>
            <a:r>
              <a:rPr lang="es-ES" dirty="0" smtClean="0"/>
              <a:t> de la </a:t>
            </a:r>
            <a:r>
              <a:rPr lang="es-ES" dirty="0" err="1" smtClean="0"/>
              <a:t>font</a:t>
            </a:r>
            <a:r>
              <a:rPr lang="es-ES" dirty="0" smtClean="0"/>
              <a:t> </a:t>
            </a:r>
            <a:r>
              <a:rPr lang="es-ES" dirty="0" err="1" smtClean="0"/>
              <a:t>d’àudio</a:t>
            </a:r>
            <a:r>
              <a:rPr lang="es-ES" dirty="0" smtClean="0"/>
              <a:t>. 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25647601"/>
      </p:ext>
    </p:extLst>
  </p:cSld>
  <p:clrMapOvr>
    <a:masterClrMapping/>
  </p:clrMapOvr>
  <p:transition spd="slow" advTm="37362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de blocs del sistema</a:t>
            </a:r>
            <a:endParaRPr lang="ca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19</a:t>
            </a:fld>
            <a:endParaRPr lang="ca-ES"/>
          </a:p>
        </p:txBody>
      </p:sp>
      <p:sp>
        <p:nvSpPr>
          <p:cNvPr id="10" name="CuadroTexto 9"/>
          <p:cNvSpPr txBox="1"/>
          <p:nvPr/>
        </p:nvSpPr>
        <p:spPr>
          <a:xfrm>
            <a:off x="2165838" y="5639618"/>
            <a:ext cx="786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2.- </a:t>
            </a:r>
            <a:r>
              <a:rPr lang="ca-ES" dirty="0" smtClean="0"/>
              <a:t>Diagrama de blocs del sistema implementat.</a:t>
            </a:r>
            <a:endParaRPr lang="ca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0" y="2092569"/>
            <a:ext cx="11473960" cy="3199649"/>
          </a:xfrm>
        </p:spPr>
      </p:pic>
      <p:sp>
        <p:nvSpPr>
          <p:cNvPr id="5" name="Rectángulo redondeado 4"/>
          <p:cNvSpPr/>
          <p:nvPr/>
        </p:nvSpPr>
        <p:spPr>
          <a:xfrm>
            <a:off x="4888523" y="2927837"/>
            <a:ext cx="1472520" cy="1468317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8114767"/>
      </p:ext>
    </p:extLst>
  </p:cSld>
  <p:clrMapOvr>
    <a:masterClrMapping/>
  </p:clrMapOvr>
  <p:transition spd="slow" advTm="1793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Introducció</a:t>
            </a: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2</a:t>
            </a:fld>
            <a:endParaRPr lang="ca-ES"/>
          </a:p>
        </p:txBody>
      </p:sp>
      <p:sp>
        <p:nvSpPr>
          <p:cNvPr id="6" name="CuadroTexto 5"/>
          <p:cNvSpPr txBox="1"/>
          <p:nvPr/>
        </p:nvSpPr>
        <p:spPr>
          <a:xfrm>
            <a:off x="824332" y="519913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1.- </a:t>
            </a:r>
            <a:r>
              <a:rPr lang="ca-ES" dirty="0" smtClean="0"/>
              <a:t>Diagrama de blocs d’un amplificador digital de classe D.</a:t>
            </a:r>
            <a:endParaRPr lang="ca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68" y="2663475"/>
            <a:ext cx="10487864" cy="2232000"/>
          </a:xfrm>
        </p:spPr>
      </p:pic>
    </p:spTree>
    <p:extLst>
      <p:ext uri="{BB962C8B-B14F-4D97-AF65-F5344CB8AC3E}">
        <p14:creationId xmlns:p14="http://schemas.microsoft.com/office/powerpoint/2010/main" val="2690516487"/>
      </p:ext>
    </p:extLst>
  </p:cSld>
  <p:clrMapOvr>
    <a:masterClrMapping/>
  </p:clrMapOvr>
  <p:transition spd="slow" advTm="761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255227"/>
            <a:ext cx="10515600" cy="1599467"/>
          </a:xfrm>
        </p:spPr>
        <p:txBody>
          <a:bodyPr/>
          <a:lstStyle/>
          <a:p>
            <a:r>
              <a:rPr lang="es-ES" b="1" dirty="0" smtClean="0"/>
              <a:t>Receptor I2S</a:t>
            </a:r>
            <a:endParaRPr lang="ca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20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0163"/>
      </p:ext>
    </p:extLst>
  </p:cSld>
  <p:clrMapOvr>
    <a:masterClrMapping/>
  </p:clrMapOvr>
  <p:transition spd="slow" advTm="10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Receptor I2S 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505200" y="2328068"/>
            <a:ext cx="5181600" cy="381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 smtClean="0"/>
              <a:t>Objectius</a:t>
            </a:r>
            <a:r>
              <a:rPr lang="es-ES" sz="3200" b="1" dirty="0" smtClean="0"/>
              <a:t>: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es-ES" dirty="0"/>
              <a:t>Lectura bus I2S en </a:t>
            </a:r>
            <a:r>
              <a:rPr lang="es-ES" dirty="0" err="1"/>
              <a:t>format</a:t>
            </a:r>
            <a:r>
              <a:rPr lang="es-ES" dirty="0"/>
              <a:t> Philips </a:t>
            </a:r>
            <a:r>
              <a:rPr lang="es-ES" dirty="0" err="1" smtClean="0"/>
              <a:t>estàndard</a:t>
            </a:r>
            <a:endParaRPr lang="es-ES" dirty="0" smtClean="0"/>
          </a:p>
          <a:p>
            <a:pPr algn="ctr">
              <a:buFont typeface="Wingdings" panose="05000000000000000000" pitchFamily="2" charset="2"/>
              <a:buChar char="§"/>
            </a:pPr>
            <a:r>
              <a:rPr lang="es-ES" dirty="0" smtClean="0"/>
              <a:t>Capturar </a:t>
            </a:r>
            <a:r>
              <a:rPr lang="es-ES" dirty="0" err="1" smtClean="0"/>
              <a:t>mostres</a:t>
            </a:r>
            <a:r>
              <a:rPr lang="es-ES" dirty="0" smtClean="0"/>
              <a:t> </a:t>
            </a:r>
            <a:r>
              <a:rPr lang="es-ES" dirty="0" err="1" smtClean="0"/>
              <a:t>d’àudio</a:t>
            </a:r>
            <a:r>
              <a:rPr lang="es-ES" dirty="0" smtClean="0"/>
              <a:t> </a:t>
            </a:r>
            <a:r>
              <a:rPr lang="es-ES" dirty="0" err="1" smtClean="0"/>
              <a:t>enviades</a:t>
            </a:r>
            <a:r>
              <a:rPr lang="es-ES" dirty="0" smtClean="0"/>
              <a:t> </a:t>
            </a:r>
            <a:r>
              <a:rPr lang="es-ES" dirty="0" err="1" smtClean="0"/>
              <a:t>pel</a:t>
            </a:r>
            <a:r>
              <a:rPr lang="es-ES" dirty="0" smtClean="0"/>
              <a:t> bus I2S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es-ES" dirty="0" err="1" smtClean="0"/>
              <a:t>Amplada</a:t>
            </a:r>
            <a:r>
              <a:rPr lang="es-ES" dirty="0" smtClean="0"/>
              <a:t> </a:t>
            </a:r>
            <a:r>
              <a:rPr lang="es-ES" dirty="0" err="1" smtClean="0"/>
              <a:t>mostres</a:t>
            </a:r>
            <a:r>
              <a:rPr lang="es-ES" dirty="0" smtClean="0"/>
              <a:t> </a:t>
            </a:r>
            <a:r>
              <a:rPr lang="es-ES" dirty="0" err="1" smtClean="0"/>
              <a:t>d’àudio</a:t>
            </a:r>
            <a:r>
              <a:rPr lang="es-ES" dirty="0" smtClean="0"/>
              <a:t> de 16 bits</a:t>
            </a:r>
          </a:p>
          <a:p>
            <a:pPr algn="ctr">
              <a:buFont typeface="Wingdings" panose="05000000000000000000" pitchFamily="2" charset="2"/>
              <a:buChar char="§"/>
            </a:pPr>
            <a:r>
              <a:rPr lang="es-ES" dirty="0" err="1" smtClean="0"/>
              <a:t>Sortida</a:t>
            </a:r>
            <a:r>
              <a:rPr lang="es-ES" dirty="0" smtClean="0"/>
              <a:t> </a:t>
            </a:r>
            <a:r>
              <a:rPr lang="es-ES" dirty="0" err="1" smtClean="0"/>
              <a:t>àudio</a:t>
            </a:r>
            <a:r>
              <a:rPr lang="es-ES" dirty="0" smtClean="0"/>
              <a:t> mono</a:t>
            </a:r>
          </a:p>
          <a:p>
            <a:pPr marL="0" indent="0" algn="ctr">
              <a:buNone/>
            </a:pP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21</a:t>
            </a:fld>
            <a:endParaRPr lang="ca-E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95396"/>
      </p:ext>
    </p:extLst>
  </p:cSld>
  <p:clrMapOvr>
    <a:masterClrMapping/>
  </p:clrMapOvr>
  <p:transition spd="slow" advTm="25332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48" y="345353"/>
            <a:ext cx="7055461" cy="6010997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22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42763" y="3190566"/>
            <a:ext cx="2760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9.- Diagrama de blocs de </a:t>
            </a:r>
            <a:r>
              <a:rPr lang="es-ES" dirty="0" err="1" smtClean="0"/>
              <a:t>l’entitat</a:t>
            </a:r>
            <a:r>
              <a:rPr lang="es-ES" dirty="0" smtClean="0"/>
              <a:t> </a:t>
            </a:r>
            <a:r>
              <a:rPr lang="es-ES" dirty="0" err="1" smtClean="0"/>
              <a:t>dissenyada</a:t>
            </a:r>
            <a:r>
              <a:rPr lang="es-ES" dirty="0" smtClean="0"/>
              <a:t> en VHDL. </a:t>
            </a:r>
            <a:endParaRPr lang="ca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4292877" y="3350851"/>
            <a:ext cx="1943100" cy="1390651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1954028"/>
      </p:ext>
    </p:extLst>
  </p:cSld>
  <p:clrMapOvr>
    <a:masterClrMapping/>
  </p:clrMapOvr>
  <p:transition spd="slow" advTm="5326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Receptor I2S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23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40" y="2114550"/>
            <a:ext cx="7607337" cy="378142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712215" y="4972645"/>
            <a:ext cx="2760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10.- Diagrama de blocs de </a:t>
            </a:r>
            <a:r>
              <a:rPr lang="es-ES" dirty="0" err="1" smtClean="0"/>
              <a:t>l’entitat</a:t>
            </a:r>
            <a:r>
              <a:rPr lang="es-ES" dirty="0" smtClean="0"/>
              <a:t> Anti-</a:t>
            </a:r>
            <a:r>
              <a:rPr lang="es-ES" dirty="0" err="1" smtClean="0"/>
              <a:t>Metastability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. 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55196267"/>
      </p:ext>
    </p:extLst>
  </p:cSld>
  <p:clrMapOvr>
    <a:masterClrMapping/>
  </p:clrMapOvr>
  <p:transition spd="slow" advTm="31437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48" y="345353"/>
            <a:ext cx="7055461" cy="6010997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24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42763" y="3190566"/>
            <a:ext cx="2760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9.- Diagrama de blocs de </a:t>
            </a:r>
            <a:r>
              <a:rPr lang="es-ES" dirty="0" err="1" smtClean="0"/>
              <a:t>l’entitat</a:t>
            </a:r>
            <a:r>
              <a:rPr lang="es-ES" dirty="0" smtClean="0"/>
              <a:t> </a:t>
            </a:r>
            <a:r>
              <a:rPr lang="es-ES" dirty="0" err="1" smtClean="0"/>
              <a:t>dissenyada</a:t>
            </a:r>
            <a:r>
              <a:rPr lang="es-ES" dirty="0" smtClean="0"/>
              <a:t> en VHDL. </a:t>
            </a:r>
            <a:endParaRPr lang="ca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7235687" y="3568147"/>
            <a:ext cx="1222513" cy="954157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9092215"/>
      </p:ext>
    </p:extLst>
  </p:cSld>
  <p:clrMapOvr>
    <a:masterClrMapping/>
  </p:clrMapOvr>
  <p:transition spd="slow" advTm="2770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Receptor I2S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25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175606" y="4972645"/>
            <a:ext cx="783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11.- Diagrama de blocs de </a:t>
            </a:r>
            <a:r>
              <a:rPr lang="es-ES" dirty="0" err="1" smtClean="0"/>
              <a:t>l’entitat</a:t>
            </a:r>
            <a:r>
              <a:rPr lang="es-ES" dirty="0" smtClean="0"/>
              <a:t> </a:t>
            </a:r>
            <a:r>
              <a:rPr lang="es-ES" dirty="0" err="1" smtClean="0"/>
              <a:t>Rising</a:t>
            </a:r>
            <a:r>
              <a:rPr lang="es-ES" dirty="0" smtClean="0"/>
              <a:t>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. </a:t>
            </a:r>
            <a:endParaRPr lang="ca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06" y="2357437"/>
            <a:ext cx="7834001" cy="26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23514"/>
      </p:ext>
    </p:extLst>
  </p:cSld>
  <p:clrMapOvr>
    <a:masterClrMapping/>
  </p:clrMapOvr>
  <p:transition spd="slow" advTm="9572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48" y="345353"/>
            <a:ext cx="7055461" cy="6010997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26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42763" y="3190566"/>
            <a:ext cx="2760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9.- Diagrama de blocs de </a:t>
            </a:r>
            <a:r>
              <a:rPr lang="es-ES" dirty="0" err="1" smtClean="0"/>
              <a:t>l’entitat</a:t>
            </a:r>
            <a:r>
              <a:rPr lang="es-ES" dirty="0" smtClean="0"/>
              <a:t> </a:t>
            </a:r>
            <a:r>
              <a:rPr lang="es-ES" dirty="0" err="1" smtClean="0"/>
              <a:t>dissenyada</a:t>
            </a:r>
            <a:r>
              <a:rPr lang="es-ES" dirty="0" smtClean="0"/>
              <a:t> en VHDL. </a:t>
            </a:r>
            <a:endParaRPr lang="ca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6579704" y="4661451"/>
            <a:ext cx="1222513" cy="954157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0021141"/>
      </p:ext>
    </p:extLst>
  </p:cSld>
  <p:clrMapOvr>
    <a:masterClrMapping/>
  </p:clrMapOvr>
  <p:transition spd="slow" advTm="3554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Receptor I2S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27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175606" y="4972645"/>
            <a:ext cx="783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12.- Diagrama de blocs de </a:t>
            </a:r>
            <a:r>
              <a:rPr lang="es-ES" dirty="0" err="1" smtClean="0"/>
              <a:t>l’entitat</a:t>
            </a:r>
            <a:r>
              <a:rPr lang="es-ES" dirty="0" smtClean="0"/>
              <a:t> WS </a:t>
            </a:r>
            <a:r>
              <a:rPr lang="es-ES" dirty="0" err="1" smtClean="0"/>
              <a:t>Level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. </a:t>
            </a:r>
            <a:endParaRPr lang="ca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15" y="2312168"/>
            <a:ext cx="9092781" cy="24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27846"/>
      </p:ext>
    </p:extLst>
  </p:cSld>
  <p:clrMapOvr>
    <a:masterClrMapping/>
  </p:clrMapOvr>
  <p:transition spd="slow" advTm="28328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48" y="345353"/>
            <a:ext cx="7055461" cy="6010997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28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42763" y="3190566"/>
            <a:ext cx="2760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9.- Diagrama de blocs de </a:t>
            </a:r>
            <a:r>
              <a:rPr lang="es-ES" dirty="0" err="1" smtClean="0"/>
              <a:t>l’entitat</a:t>
            </a:r>
            <a:r>
              <a:rPr lang="es-ES" dirty="0" smtClean="0"/>
              <a:t> </a:t>
            </a:r>
            <a:r>
              <a:rPr lang="es-ES" dirty="0" err="1" smtClean="0"/>
              <a:t>dissenyada</a:t>
            </a:r>
            <a:r>
              <a:rPr lang="es-ES" dirty="0" smtClean="0"/>
              <a:t> en VHDL. </a:t>
            </a:r>
            <a:endParaRPr lang="ca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7901609" y="4681329"/>
            <a:ext cx="1222513" cy="954157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514731"/>
      </p:ext>
    </p:extLst>
  </p:cSld>
  <p:clrMapOvr>
    <a:masterClrMapping/>
  </p:clrMapOvr>
  <p:transition spd="slow" advTm="2673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48" y="345353"/>
            <a:ext cx="7055461" cy="6010997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29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42763" y="3190566"/>
            <a:ext cx="2760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9.- Diagrama de blocs de </a:t>
            </a:r>
            <a:r>
              <a:rPr lang="es-ES" dirty="0" err="1" smtClean="0"/>
              <a:t>l’entitat</a:t>
            </a:r>
            <a:r>
              <a:rPr lang="es-ES" dirty="0" smtClean="0"/>
              <a:t> </a:t>
            </a:r>
            <a:r>
              <a:rPr lang="es-ES" dirty="0" err="1" smtClean="0"/>
              <a:t>dissenyada</a:t>
            </a:r>
            <a:r>
              <a:rPr lang="es-ES" dirty="0" smtClean="0"/>
              <a:t> en VHDL. </a:t>
            </a:r>
            <a:endParaRPr lang="ca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7083553" y="2604979"/>
            <a:ext cx="1527048" cy="954157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53076087"/>
      </p:ext>
    </p:extLst>
  </p:cSld>
  <p:clrMapOvr>
    <a:masterClrMapping/>
  </p:clrMapOvr>
  <p:transition spd="slow" advTm="2741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Introducció</a:t>
            </a: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3</a:t>
            </a:fld>
            <a:endParaRPr lang="ca-ES"/>
          </a:p>
        </p:txBody>
      </p:sp>
      <p:sp>
        <p:nvSpPr>
          <p:cNvPr id="6" name="CuadroTexto 5"/>
          <p:cNvSpPr txBox="1"/>
          <p:nvPr/>
        </p:nvSpPr>
        <p:spPr>
          <a:xfrm>
            <a:off x="838200" y="260827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 smtClean="0"/>
              <a:t>Eff</a:t>
            </a:r>
            <a:r>
              <a:rPr lang="es-ES" sz="4800" dirty="0" smtClean="0"/>
              <a:t>. </a:t>
            </a:r>
            <a:r>
              <a:rPr lang="es-ES" sz="4800" dirty="0" err="1" smtClean="0"/>
              <a:t>Energ</a:t>
            </a:r>
            <a:r>
              <a:rPr lang="es-ES" sz="4800" dirty="0" smtClean="0"/>
              <a:t>. </a:t>
            </a:r>
            <a:r>
              <a:rPr lang="es-ES" sz="4800" dirty="0" smtClean="0">
                <a:latin typeface="+mj-lt"/>
                <a:cs typeface="Times New Roman" panose="02020603050405020304" pitchFamily="18" charset="0"/>
              </a:rPr>
              <a:t>≈ </a:t>
            </a:r>
            <a:r>
              <a:rPr lang="es-ES" sz="4800" dirty="0" smtClean="0"/>
              <a:t>90-80 % </a:t>
            </a:r>
            <a:endParaRPr lang="ca-ES" sz="4800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51017"/>
              </p:ext>
            </p:extLst>
          </p:nvPr>
        </p:nvGraphicFramePr>
        <p:xfrm>
          <a:off x="3683000" y="3717148"/>
          <a:ext cx="4826000" cy="73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39469009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808927446"/>
                    </a:ext>
                  </a:extLst>
                </a:gridCol>
              </a:tblGrid>
              <a:tr h="36588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TAS2320</a:t>
                      </a:r>
                      <a:endParaRPr lang="ca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93,2 –</a:t>
                      </a:r>
                      <a:r>
                        <a:rPr lang="es-ES" baseline="0" dirty="0" smtClean="0"/>
                        <a:t> 80 %</a:t>
                      </a:r>
                      <a:endParaRPr lang="ca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0456159"/>
                  </a:ext>
                </a:extLst>
              </a:tr>
              <a:tr h="365880"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MAX98365</a:t>
                      </a:r>
                      <a:endParaRPr lang="ca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92,7 – 84,8 %</a:t>
                      </a:r>
                      <a:endParaRPr lang="ca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910103"/>
                  </a:ext>
                </a:extLst>
              </a:tr>
            </a:tbl>
          </a:graphicData>
        </a:graphic>
      </p:graphicFrame>
      <p:sp>
        <p:nvSpPr>
          <p:cNvPr id="9" name="Rectángulo 8"/>
          <p:cNvSpPr/>
          <p:nvPr/>
        </p:nvSpPr>
        <p:spPr>
          <a:xfrm>
            <a:off x="2032000" y="4721994"/>
            <a:ext cx="81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smtClean="0"/>
              <a:t>Taula </a:t>
            </a:r>
            <a:r>
              <a:rPr lang="es-ES" dirty="0"/>
              <a:t>1.- </a:t>
            </a:r>
            <a:r>
              <a:rPr lang="ca-ES" dirty="0" smtClean="0"/>
              <a:t>Taula de rendiment energètics d’amplificadors d’àudio de tipus D comercials.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23681335"/>
      </p:ext>
    </p:extLst>
  </p:cSld>
  <p:clrMapOvr>
    <a:masterClrMapping/>
  </p:clrMapOvr>
  <p:transition spd="slow" advTm="1299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48" y="345353"/>
            <a:ext cx="7055461" cy="6010997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30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42763" y="3190566"/>
            <a:ext cx="2760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9.- Diagrama de blocs de </a:t>
            </a:r>
            <a:r>
              <a:rPr lang="es-ES" dirty="0" err="1" smtClean="0"/>
              <a:t>l’entitat</a:t>
            </a:r>
            <a:r>
              <a:rPr lang="es-ES" dirty="0" smtClean="0"/>
              <a:t> </a:t>
            </a:r>
            <a:r>
              <a:rPr lang="es-ES" dirty="0" err="1" smtClean="0"/>
              <a:t>dissenyada</a:t>
            </a:r>
            <a:r>
              <a:rPr lang="es-ES" dirty="0" smtClean="0"/>
              <a:t> en VHDL. </a:t>
            </a:r>
            <a:endParaRPr lang="ca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7083552" y="1507699"/>
            <a:ext cx="1527048" cy="954157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62363502"/>
      </p:ext>
    </p:extLst>
  </p:cSld>
  <p:clrMapOvr>
    <a:masterClrMapping/>
  </p:clrMapOvr>
  <p:transition spd="slow" advTm="1632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de blocs del sistema</a:t>
            </a:r>
            <a:endParaRPr lang="ca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31</a:t>
            </a:fld>
            <a:endParaRPr lang="ca-ES"/>
          </a:p>
        </p:txBody>
      </p:sp>
      <p:sp>
        <p:nvSpPr>
          <p:cNvPr id="10" name="CuadroTexto 9"/>
          <p:cNvSpPr txBox="1"/>
          <p:nvPr/>
        </p:nvSpPr>
        <p:spPr>
          <a:xfrm>
            <a:off x="2165838" y="5639618"/>
            <a:ext cx="786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2.- </a:t>
            </a:r>
            <a:r>
              <a:rPr lang="ca-ES" dirty="0" smtClean="0"/>
              <a:t>Diagrama de blocs del sistema implementat.</a:t>
            </a:r>
            <a:endParaRPr lang="ca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0" y="2092569"/>
            <a:ext cx="11473960" cy="3199649"/>
          </a:xfrm>
        </p:spPr>
      </p:pic>
      <p:sp>
        <p:nvSpPr>
          <p:cNvPr id="5" name="Rectángulo redondeado 4"/>
          <p:cNvSpPr/>
          <p:nvPr/>
        </p:nvSpPr>
        <p:spPr>
          <a:xfrm>
            <a:off x="6261652" y="2912165"/>
            <a:ext cx="2348948" cy="1480931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4568437"/>
      </p:ext>
    </p:extLst>
  </p:cSld>
  <p:clrMapOvr>
    <a:masterClrMapping/>
  </p:clrMapOvr>
  <p:transition spd="slow" advTm="971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255227"/>
            <a:ext cx="10515600" cy="1599467"/>
          </a:xfrm>
        </p:spPr>
        <p:txBody>
          <a:bodyPr/>
          <a:lstStyle/>
          <a:p>
            <a:r>
              <a:rPr lang="es-ES" b="1" dirty="0" smtClean="0"/>
              <a:t>Filtre Anti-</a:t>
            </a:r>
            <a:r>
              <a:rPr lang="es-ES" b="1" dirty="0" err="1" smtClean="0"/>
              <a:t>Aliasing</a:t>
            </a:r>
            <a:endParaRPr lang="ca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32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86686473"/>
      </p:ext>
    </p:extLst>
  </p:cSld>
  <p:clrMapOvr>
    <a:masterClrMapping/>
  </p:clrMapOvr>
  <p:transition spd="slow" advTm="280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505200" y="2423745"/>
            <a:ext cx="5181600" cy="381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 smtClean="0"/>
              <a:t>Objectius</a:t>
            </a:r>
            <a:r>
              <a:rPr lang="es-ES" sz="3200" b="1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 smtClean="0"/>
              <a:t>Sobremostrejar</a:t>
            </a:r>
            <a:r>
              <a:rPr lang="es-ES" dirty="0" smtClean="0"/>
              <a:t> el </a:t>
            </a:r>
            <a:r>
              <a:rPr lang="es-ES" dirty="0" err="1" smtClean="0"/>
              <a:t>senyal</a:t>
            </a:r>
            <a:r>
              <a:rPr lang="es-ES" dirty="0" smtClean="0"/>
              <a:t> </a:t>
            </a:r>
            <a:r>
              <a:rPr lang="es-ES" dirty="0" err="1" smtClean="0"/>
              <a:t>d’entrada</a:t>
            </a:r>
            <a:r>
              <a:rPr lang="es-ES" dirty="0" smtClean="0"/>
              <a:t> a x32 de la </a:t>
            </a:r>
            <a:r>
              <a:rPr lang="es-ES" dirty="0" err="1" smtClean="0"/>
              <a:t>freqüència</a:t>
            </a:r>
            <a:r>
              <a:rPr lang="es-ES" dirty="0" smtClean="0"/>
              <a:t> de </a:t>
            </a:r>
            <a:r>
              <a:rPr lang="es-ES" dirty="0" err="1" smtClean="0"/>
              <a:t>mostreig</a:t>
            </a:r>
            <a:r>
              <a:rPr lang="es-ES" dirty="0" smtClean="0"/>
              <a:t> i interpolar.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Atenuar </a:t>
            </a:r>
            <a:r>
              <a:rPr lang="es-ES" dirty="0" err="1" smtClean="0"/>
              <a:t>components</a:t>
            </a:r>
            <a:r>
              <a:rPr lang="es-ES" dirty="0" smtClean="0"/>
              <a:t> </a:t>
            </a:r>
            <a:r>
              <a:rPr lang="es-ES" dirty="0" err="1" smtClean="0"/>
              <a:t>harmònics</a:t>
            </a:r>
            <a:r>
              <a:rPr lang="es-ES" dirty="0" smtClean="0"/>
              <a:t> </a:t>
            </a:r>
            <a:r>
              <a:rPr lang="es-ES" dirty="0" err="1" smtClean="0"/>
              <a:t>fora</a:t>
            </a:r>
            <a:r>
              <a:rPr lang="es-ES" dirty="0" smtClean="0"/>
              <a:t> de </a:t>
            </a:r>
            <a:r>
              <a:rPr lang="es-ES" dirty="0" err="1" smtClean="0"/>
              <a:t>l’espectre</a:t>
            </a:r>
            <a:r>
              <a:rPr lang="es-ES" dirty="0" smtClean="0"/>
              <a:t> </a:t>
            </a:r>
            <a:r>
              <a:rPr lang="es-ES" dirty="0" err="1" smtClean="0"/>
              <a:t>d’interés</a:t>
            </a:r>
            <a:r>
              <a:rPr lang="es-ES" dirty="0" smtClean="0"/>
              <a:t> (20 a 20000 Hz).</a:t>
            </a:r>
          </a:p>
          <a:p>
            <a:pPr>
              <a:buFont typeface="Wingdings" panose="05000000000000000000" pitchFamily="2" charset="2"/>
              <a:buChar char="v"/>
            </a:pPr>
            <a:endParaRPr lang="es-ES" dirty="0" smtClean="0"/>
          </a:p>
          <a:p>
            <a:pPr>
              <a:buFont typeface="Wingdings" panose="05000000000000000000" pitchFamily="2" charset="2"/>
              <a:buChar char="v"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33</a:t>
            </a:fld>
            <a:endParaRPr lang="ca-E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56213"/>
      </p:ext>
    </p:extLst>
  </p:cSld>
  <p:clrMapOvr>
    <a:masterClrMapping/>
  </p:clrMapOvr>
  <p:transition spd="slow" advTm="34999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34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622431" y="5320817"/>
            <a:ext cx="498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13.- </a:t>
            </a:r>
            <a:r>
              <a:rPr lang="ca-ES" dirty="0" smtClean="0"/>
              <a:t>Procés d’interpolació d’un senyal en temps discret. [6]</a:t>
            </a:r>
            <a:endParaRPr lang="ca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31" y="2503751"/>
            <a:ext cx="4988169" cy="2655266"/>
          </a:xfrm>
        </p:spPr>
      </p:pic>
    </p:spTree>
    <p:extLst>
      <p:ext uri="{BB962C8B-B14F-4D97-AF65-F5344CB8AC3E}">
        <p14:creationId xmlns:p14="http://schemas.microsoft.com/office/powerpoint/2010/main" val="596024526"/>
      </p:ext>
    </p:extLst>
  </p:cSld>
  <p:clrMapOvr>
    <a:masterClrMapping/>
  </p:clrMapOvr>
  <p:transition spd="slow" advTm="55310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505200" y="3128392"/>
            <a:ext cx="5181600" cy="2214115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/>
              <a:t>L’etapa</a:t>
            </a:r>
            <a:r>
              <a:rPr lang="es-ES" dirty="0" smtClean="0"/>
              <a:t> de </a:t>
            </a:r>
            <a:r>
              <a:rPr lang="es-ES" dirty="0" err="1" smtClean="0"/>
              <a:t>filtrat</a:t>
            </a:r>
            <a:r>
              <a:rPr lang="es-ES" dirty="0" smtClean="0"/>
              <a:t> es </a:t>
            </a:r>
            <a:r>
              <a:rPr lang="es-ES" dirty="0" err="1" smtClean="0"/>
              <a:t>divideix</a:t>
            </a:r>
            <a:r>
              <a:rPr lang="es-ES" dirty="0" smtClean="0"/>
              <a:t> en </a:t>
            </a:r>
            <a:r>
              <a:rPr lang="es-ES" dirty="0" err="1" smtClean="0"/>
              <a:t>dues</a:t>
            </a:r>
            <a:r>
              <a:rPr lang="es-ES" dirty="0" smtClean="0"/>
              <a:t> </a:t>
            </a:r>
            <a:r>
              <a:rPr lang="es-ES" dirty="0" err="1" smtClean="0"/>
              <a:t>etapes</a:t>
            </a:r>
            <a:r>
              <a:rPr lang="es-ES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Filtre de </a:t>
            </a:r>
            <a:r>
              <a:rPr lang="es-ES" dirty="0" err="1" smtClean="0"/>
              <a:t>compensació</a:t>
            </a:r>
            <a:endParaRPr lang="es-E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Filtre CIC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35</a:t>
            </a:fld>
            <a:endParaRPr lang="ca-E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2635"/>
      </p:ext>
    </p:extLst>
  </p:cSld>
  <p:clrMapOvr>
    <a:masterClrMapping/>
  </p:clrMapOvr>
  <p:transition spd="slow" advTm="9126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740638" y="2328068"/>
            <a:ext cx="4869962" cy="381476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/>
              <a:t>Filtre de </a:t>
            </a:r>
            <a:r>
              <a:rPr lang="es-ES" dirty="0" err="1" smtClean="0"/>
              <a:t>compensació</a:t>
            </a:r>
            <a:endParaRPr lang="es-ES" dirty="0" smtClean="0"/>
          </a:p>
          <a:p>
            <a:pPr marL="0" indent="0">
              <a:buNone/>
            </a:pP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36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627560"/>
              </p:ext>
            </p:extLst>
          </p:nvPr>
        </p:nvGraphicFramePr>
        <p:xfrm>
          <a:off x="3740638" y="3152839"/>
          <a:ext cx="4869962" cy="189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8555">
                  <a:extLst>
                    <a:ext uri="{9D8B030D-6E8A-4147-A177-3AD203B41FA5}">
                      <a16:colId xmlns:a16="http://schemas.microsoft.com/office/drawing/2014/main" val="1347460114"/>
                    </a:ext>
                  </a:extLst>
                </a:gridCol>
                <a:gridCol w="1591407">
                  <a:extLst>
                    <a:ext uri="{9D8B030D-6E8A-4147-A177-3AD203B41FA5}">
                      <a16:colId xmlns:a16="http://schemas.microsoft.com/office/drawing/2014/main" val="1784973713"/>
                    </a:ext>
                  </a:extLst>
                </a:gridCol>
              </a:tblGrid>
              <a:tr h="37833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Factor </a:t>
                      </a:r>
                      <a:r>
                        <a:rPr lang="es-ES" dirty="0" err="1" smtClean="0"/>
                        <a:t>d’interpolació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611909"/>
                  </a:ext>
                </a:extLst>
              </a:tr>
              <a:tr h="37833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Freqüència</a:t>
                      </a:r>
                      <a:r>
                        <a:rPr lang="es-ES" baseline="0" dirty="0" smtClean="0"/>
                        <a:t> de </a:t>
                      </a:r>
                      <a:r>
                        <a:rPr lang="es-ES" baseline="0" dirty="0" err="1" smtClean="0"/>
                        <a:t>pas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20 kHz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311202"/>
                  </a:ext>
                </a:extLst>
              </a:tr>
              <a:tr h="37833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Freqüència</a:t>
                      </a:r>
                      <a:r>
                        <a:rPr lang="es-ES" dirty="0" smtClean="0"/>
                        <a:t> de </a:t>
                      </a:r>
                      <a:r>
                        <a:rPr lang="es-ES" dirty="0" err="1" smtClean="0"/>
                        <a:t>tall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22,05 kHz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942262"/>
                  </a:ext>
                </a:extLst>
              </a:tr>
              <a:tr h="37833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Atenuació</a:t>
                      </a:r>
                      <a:r>
                        <a:rPr lang="es-ES" dirty="0" smtClean="0"/>
                        <a:t> a la banda de </a:t>
                      </a:r>
                      <a:r>
                        <a:rPr lang="es-ES" dirty="0" err="1" smtClean="0"/>
                        <a:t>tall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80 dB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638387"/>
                  </a:ext>
                </a:extLst>
              </a:tr>
              <a:tr h="37833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Freqüència</a:t>
                      </a:r>
                      <a:r>
                        <a:rPr lang="es-ES" dirty="0" smtClean="0"/>
                        <a:t> de </a:t>
                      </a:r>
                      <a:r>
                        <a:rPr lang="es-ES" dirty="0" err="1" smtClean="0"/>
                        <a:t>mostreig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44,1 kHz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422800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3740638" y="5220336"/>
            <a:ext cx="486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Taula 2.- </a:t>
            </a:r>
            <a:r>
              <a:rPr lang="es-ES" dirty="0" err="1" smtClean="0"/>
              <a:t>Especificacions</a:t>
            </a:r>
            <a:r>
              <a:rPr lang="es-ES" dirty="0" smtClean="0"/>
              <a:t> del filtre de </a:t>
            </a:r>
            <a:r>
              <a:rPr lang="es-ES" dirty="0" err="1" smtClean="0"/>
              <a:t>compensació</a:t>
            </a:r>
            <a:r>
              <a:rPr lang="es-ES" dirty="0" smtClean="0"/>
              <a:t> de </a:t>
            </a:r>
            <a:r>
              <a:rPr lang="es-ES" dirty="0" err="1" smtClean="0"/>
              <a:t>l’etapa</a:t>
            </a:r>
            <a:r>
              <a:rPr lang="es-ES" dirty="0" smtClean="0"/>
              <a:t> </a:t>
            </a:r>
            <a:r>
              <a:rPr lang="es-ES" dirty="0" err="1" smtClean="0"/>
              <a:t>d’Interpolació</a:t>
            </a:r>
            <a:r>
              <a:rPr lang="es-ES" dirty="0" smtClean="0"/>
              <a:t>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32298396"/>
      </p:ext>
    </p:extLst>
  </p:cSld>
  <p:clrMapOvr>
    <a:masterClrMapping/>
  </p:clrMapOvr>
  <p:transition spd="slow" advTm="27804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Filtre de </a:t>
            </a:r>
            <a:r>
              <a:rPr lang="es-ES" dirty="0" err="1" smtClean="0"/>
              <a:t>compensació</a:t>
            </a:r>
            <a:endParaRPr lang="es-ES" dirty="0" smtClean="0"/>
          </a:p>
          <a:p>
            <a:pPr marL="0" indent="0">
              <a:buNone/>
            </a:pP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37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443545" y="3984976"/>
            <a:ext cx="2910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14.- Diagrama de Bode de </a:t>
            </a:r>
            <a:r>
              <a:rPr lang="es-ES" dirty="0" err="1" smtClean="0"/>
              <a:t>l’etapa</a:t>
            </a:r>
            <a:r>
              <a:rPr lang="es-ES" dirty="0" smtClean="0"/>
              <a:t> de </a:t>
            </a:r>
            <a:r>
              <a:rPr lang="es-ES" dirty="0" err="1" smtClean="0"/>
              <a:t>filtrat</a:t>
            </a:r>
            <a:r>
              <a:rPr lang="es-ES" dirty="0" smtClean="0"/>
              <a:t> i </a:t>
            </a:r>
            <a:r>
              <a:rPr lang="es-ES" dirty="0" err="1" smtClean="0"/>
              <a:t>compensació</a:t>
            </a:r>
            <a:r>
              <a:rPr lang="es-ES" dirty="0" smtClean="0"/>
              <a:t> de la </a:t>
            </a:r>
            <a:r>
              <a:rPr lang="es-ES" dirty="0" err="1" smtClean="0"/>
              <a:t>resposta</a:t>
            </a:r>
            <a:r>
              <a:rPr lang="es-ES" dirty="0" smtClean="0"/>
              <a:t> en </a:t>
            </a:r>
            <a:r>
              <a:rPr lang="es-ES" dirty="0" err="1" smtClean="0"/>
              <a:t>freqüència</a:t>
            </a:r>
            <a:r>
              <a:rPr lang="es-ES" dirty="0" smtClean="0"/>
              <a:t> de </a:t>
            </a:r>
            <a:r>
              <a:rPr lang="es-ES" dirty="0" err="1" smtClean="0"/>
              <a:t>l’interpolador</a:t>
            </a:r>
            <a:r>
              <a:rPr lang="es-ES" dirty="0" smtClean="0"/>
              <a:t> CIC.</a:t>
            </a:r>
            <a:endParaRPr lang="ca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577" y="2908029"/>
            <a:ext cx="4358577" cy="326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1111"/>
      </p:ext>
    </p:extLst>
  </p:cSld>
  <p:clrMapOvr>
    <a:masterClrMapping/>
  </p:clrMapOvr>
  <p:transition spd="slow" advTm="32228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4542692" cy="3695701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Filtre de </a:t>
            </a:r>
            <a:r>
              <a:rPr lang="es-ES" dirty="0" err="1" smtClean="0"/>
              <a:t>compensació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Implementació</a:t>
            </a:r>
            <a:r>
              <a:rPr lang="es-ES" dirty="0" smtClean="0"/>
              <a:t> a la FPGA: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 smtClean="0"/>
              <a:t>Mòdul</a:t>
            </a:r>
            <a:r>
              <a:rPr lang="es-ES" dirty="0" smtClean="0"/>
              <a:t> IP FIR </a:t>
            </a:r>
            <a:r>
              <a:rPr lang="es-ES" dirty="0" err="1" smtClean="0"/>
              <a:t>Compiler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38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236688"/>
              </p:ext>
            </p:extLst>
          </p:nvPr>
        </p:nvGraphicFramePr>
        <p:xfrm>
          <a:off x="5548924" y="2138743"/>
          <a:ext cx="5001846" cy="4261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923">
                  <a:extLst>
                    <a:ext uri="{9D8B030D-6E8A-4147-A177-3AD203B41FA5}">
                      <a16:colId xmlns:a16="http://schemas.microsoft.com/office/drawing/2014/main" val="503278326"/>
                    </a:ext>
                  </a:extLst>
                </a:gridCol>
                <a:gridCol w="2500923">
                  <a:extLst>
                    <a:ext uri="{9D8B030D-6E8A-4147-A177-3AD203B41FA5}">
                      <a16:colId xmlns:a16="http://schemas.microsoft.com/office/drawing/2014/main" val="739678390"/>
                    </a:ext>
                  </a:extLst>
                </a:gridCol>
              </a:tblGrid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err="1" smtClean="0"/>
                        <a:t>Nom</a:t>
                      </a:r>
                      <a:r>
                        <a:rPr lang="es-ES" sz="1600" b="1" dirty="0" smtClean="0"/>
                        <a:t> del </a:t>
                      </a:r>
                      <a:r>
                        <a:rPr lang="es-ES" sz="1600" b="1" dirty="0" err="1" smtClean="0"/>
                        <a:t>Paràmetre</a:t>
                      </a:r>
                      <a:endParaRPr lang="ca-E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/>
                        <a:t>Valor</a:t>
                      </a:r>
                      <a:endParaRPr lang="ca-E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24693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Tipus</a:t>
                      </a:r>
                      <a:r>
                        <a:rPr lang="es-ES" sz="1400" dirty="0" smtClean="0"/>
                        <a:t> de</a:t>
                      </a:r>
                      <a:r>
                        <a:rPr lang="es-ES" sz="1400" baseline="0" dirty="0" smtClean="0"/>
                        <a:t> Filtre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Interpolació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909554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Taxa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d’Interpolació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357808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Freqüència</a:t>
                      </a:r>
                      <a:r>
                        <a:rPr lang="es-ES" sz="1400" baseline="0" dirty="0" smtClean="0"/>
                        <a:t> de </a:t>
                      </a:r>
                      <a:r>
                        <a:rPr lang="es-ES" sz="1400" baseline="0" dirty="0" err="1" smtClean="0"/>
                        <a:t>mostreig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baseline="0" dirty="0" err="1" smtClean="0"/>
                        <a:t>d’entrada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44,1 kHz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09754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Freqüència</a:t>
                      </a:r>
                      <a:r>
                        <a:rPr lang="es-ES" sz="1400" dirty="0" smtClean="0"/>
                        <a:t> del </a:t>
                      </a:r>
                      <a:r>
                        <a:rPr lang="es-ES" sz="1400" dirty="0" err="1" smtClean="0"/>
                        <a:t>rellotge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100 MHz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456127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Tipus</a:t>
                      </a:r>
                      <a:r>
                        <a:rPr lang="es-ES" sz="1400" dirty="0" smtClean="0"/>
                        <a:t> de </a:t>
                      </a:r>
                      <a:r>
                        <a:rPr lang="es-ES" sz="1400" dirty="0" err="1" smtClean="0"/>
                        <a:t>coeficients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Amb</a:t>
                      </a:r>
                      <a:r>
                        <a:rPr lang="es-ES" sz="1400" dirty="0" smtClean="0"/>
                        <a:t> signe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84046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Amplada</a:t>
                      </a:r>
                      <a:r>
                        <a:rPr lang="es-ES" sz="1400" dirty="0" smtClean="0"/>
                        <a:t> de </a:t>
                      </a:r>
                      <a:r>
                        <a:rPr lang="es-ES" sz="1400" dirty="0" err="1" smtClean="0"/>
                        <a:t>coeficients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153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715765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Tipus</a:t>
                      </a:r>
                      <a:r>
                        <a:rPr lang="es-ES" sz="1400" dirty="0" smtClean="0"/>
                        <a:t> de </a:t>
                      </a:r>
                      <a:r>
                        <a:rPr lang="es-ES" sz="1400" dirty="0" err="1" smtClean="0"/>
                        <a:t>dades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d’entrada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Amb</a:t>
                      </a:r>
                      <a:r>
                        <a:rPr lang="es-ES" sz="1400" dirty="0" smtClean="0"/>
                        <a:t> signe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782571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Amplada</a:t>
                      </a:r>
                      <a:r>
                        <a:rPr lang="es-ES" sz="1400" baseline="0" dirty="0" smtClean="0"/>
                        <a:t> de les </a:t>
                      </a:r>
                      <a:r>
                        <a:rPr lang="es-ES" sz="1400" baseline="0" dirty="0" err="1" smtClean="0"/>
                        <a:t>dades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baseline="0" dirty="0" err="1" smtClean="0"/>
                        <a:t>d’entrada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16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219867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Mode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d’arrodoniment</a:t>
                      </a:r>
                      <a:r>
                        <a:rPr lang="es-ES" sz="1400" baseline="0" dirty="0" smtClean="0"/>
                        <a:t> a la </a:t>
                      </a:r>
                      <a:r>
                        <a:rPr lang="es-ES" sz="1400" baseline="0" dirty="0" err="1" smtClean="0"/>
                        <a:t>sortida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Truncar </a:t>
                      </a:r>
                      <a:r>
                        <a:rPr lang="es-ES" sz="1400" dirty="0" err="1" smtClean="0"/>
                        <a:t>els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LSBs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156224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Amplada</a:t>
                      </a:r>
                      <a:r>
                        <a:rPr lang="es-ES" sz="1400" baseline="0" dirty="0" smtClean="0"/>
                        <a:t> de </a:t>
                      </a:r>
                      <a:r>
                        <a:rPr lang="es-ES" sz="1400" baseline="0" dirty="0" err="1" smtClean="0"/>
                        <a:t>dades</a:t>
                      </a:r>
                      <a:r>
                        <a:rPr lang="es-ES" sz="1400" baseline="0" dirty="0" smtClean="0"/>
                        <a:t> a la </a:t>
                      </a:r>
                      <a:r>
                        <a:rPr lang="es-ES" sz="1400" baseline="0" dirty="0" err="1" smtClean="0"/>
                        <a:t>sortida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16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019847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961292" y="4628958"/>
            <a:ext cx="4419600" cy="66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Taula 3.- </a:t>
            </a:r>
            <a:r>
              <a:rPr lang="es-ES" dirty="0" err="1" smtClean="0"/>
              <a:t>Configuracions</a:t>
            </a:r>
            <a:r>
              <a:rPr lang="es-ES" dirty="0" smtClean="0"/>
              <a:t> </a:t>
            </a:r>
            <a:r>
              <a:rPr lang="es-ES" dirty="0" err="1" smtClean="0"/>
              <a:t>dels</a:t>
            </a:r>
            <a:r>
              <a:rPr lang="es-ES" dirty="0" smtClean="0"/>
              <a:t> </a:t>
            </a:r>
            <a:r>
              <a:rPr lang="es-ES" dirty="0" err="1" smtClean="0"/>
              <a:t>paràmetres</a:t>
            </a:r>
            <a:r>
              <a:rPr lang="es-ES" dirty="0" smtClean="0"/>
              <a:t> del </a:t>
            </a:r>
            <a:r>
              <a:rPr lang="es-ES" dirty="0" err="1" smtClean="0"/>
              <a:t>mòdul</a:t>
            </a:r>
            <a:r>
              <a:rPr lang="es-ES" dirty="0" smtClean="0"/>
              <a:t> IP FIR </a:t>
            </a:r>
            <a:r>
              <a:rPr lang="es-ES" dirty="0" err="1" smtClean="0"/>
              <a:t>Compiler</a:t>
            </a:r>
            <a:r>
              <a:rPr lang="es-ES" dirty="0" smtClean="0"/>
              <a:t>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63066858"/>
      </p:ext>
    </p:extLst>
  </p:cSld>
  <p:clrMapOvr>
    <a:masterClrMapping/>
  </p:clrMapOvr>
  <p:transition spd="slow" advTm="24883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824045" y="2238374"/>
            <a:ext cx="2116015" cy="54604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/>
              <a:t>Filtre CIC</a:t>
            </a:r>
          </a:p>
          <a:p>
            <a:pPr marL="0" indent="0">
              <a:buNone/>
            </a:pP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39</a:t>
            </a:fld>
            <a:endParaRPr lang="ca-ES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/>
              <p:cNvSpPr txBox="1"/>
              <p:nvPr/>
            </p:nvSpPr>
            <p:spPr>
              <a:xfrm>
                <a:off x="2954215" y="3130062"/>
                <a:ext cx="5855677" cy="840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ca-ES" sz="2400" dirty="0"/>
                            <m:t> 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ca-ES" sz="2400" dirty="0"/>
              </a:p>
            </p:txBody>
          </p:sp>
        </mc:Choice>
        <mc:Fallback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215" y="3130062"/>
                <a:ext cx="5855677" cy="840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/>
              <p:cNvSpPr txBox="1"/>
              <p:nvPr/>
            </p:nvSpPr>
            <p:spPr>
              <a:xfrm>
                <a:off x="2954215" y="4558540"/>
                <a:ext cx="5855677" cy="807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ca-ES" sz="2400" dirty="0"/>
                            <m:t> 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ca-ES" sz="2400" dirty="0"/>
              </a:p>
            </p:txBody>
          </p:sp>
        </mc:Choice>
        <mc:Fallback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215" y="4558540"/>
                <a:ext cx="5855677" cy="807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ector recto de flecha 12"/>
          <p:cNvCxnSpPr>
            <a:stCxn id="9" idx="2"/>
            <a:endCxn id="11" idx="0"/>
          </p:cNvCxnSpPr>
          <p:nvPr/>
        </p:nvCxnSpPr>
        <p:spPr>
          <a:xfrm>
            <a:off x="5882054" y="3970933"/>
            <a:ext cx="0" cy="587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125415" y="3368140"/>
            <a:ext cx="301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Filtre de </a:t>
            </a:r>
            <a:r>
              <a:rPr lang="es-ES" sz="2000" b="1" dirty="0" err="1" smtClean="0"/>
              <a:t>Mitjana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Mòbil</a:t>
            </a:r>
            <a:r>
              <a:rPr lang="es-ES" sz="2000" b="1" dirty="0" smtClean="0"/>
              <a:t>:</a:t>
            </a:r>
            <a:endParaRPr lang="ca-ES" sz="20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25415" y="4824413"/>
            <a:ext cx="3015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Filtre CIC:</a:t>
            </a:r>
            <a:endParaRPr lang="ca-E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322981"/>
      </p:ext>
    </p:extLst>
  </p:cSld>
  <p:clrMapOvr>
    <a:masterClrMapping/>
  </p:clrMapOvr>
  <p:transition spd="slow" advTm="8938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3999"/>
            <a:ext cx="4286250" cy="3219450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Introducció</a:t>
            </a: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4</a:t>
            </a:fld>
            <a:endParaRPr lang="ca-ES"/>
          </a:p>
        </p:txBody>
      </p:sp>
      <p:sp>
        <p:nvSpPr>
          <p:cNvPr id="6" name="CuadroTexto 5"/>
          <p:cNvSpPr txBox="1"/>
          <p:nvPr/>
        </p:nvSpPr>
        <p:spPr>
          <a:xfrm>
            <a:off x="838200" y="580763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2.- </a:t>
            </a:r>
            <a:r>
              <a:rPr lang="ca-ES" dirty="0" smtClean="0"/>
              <a:t>Estratègies de modulació: PWM (dreta) [1], PDM (esquerra) [2].</a:t>
            </a:r>
            <a:endParaRPr lang="ca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725" y="2560493"/>
            <a:ext cx="4177275" cy="31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72915"/>
      </p:ext>
    </p:extLst>
  </p:cSld>
  <p:clrMapOvr>
    <a:masterClrMapping/>
  </p:clrMapOvr>
  <p:transition spd="slow" advTm="129223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40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343272" y="5696415"/>
            <a:ext cx="550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15.- Estructura </a:t>
            </a:r>
            <a:r>
              <a:rPr lang="es-ES" dirty="0" err="1" smtClean="0"/>
              <a:t>d’un</a:t>
            </a:r>
            <a:r>
              <a:rPr lang="es-ES" dirty="0" smtClean="0"/>
              <a:t> filtre CIC Interpolador. [7]</a:t>
            </a:r>
            <a:endParaRPr lang="ca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8" b="21276"/>
          <a:stretch/>
        </p:blipFill>
        <p:spPr>
          <a:xfrm>
            <a:off x="2774058" y="2908238"/>
            <a:ext cx="6204397" cy="2692841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sz="half" idx="1"/>
          </p:nvPr>
        </p:nvSpPr>
        <p:spPr>
          <a:xfrm>
            <a:off x="4824045" y="2238374"/>
            <a:ext cx="2116015" cy="54604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/>
              <a:t>Filtre CIC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64861852"/>
      </p:ext>
    </p:extLst>
  </p:cSld>
  <p:clrMapOvr>
    <a:masterClrMapping/>
  </p:clrMapOvr>
  <p:transition spd="slow" advTm="64552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41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22712"/>
              </p:ext>
            </p:extLst>
          </p:nvPr>
        </p:nvGraphicFramePr>
        <p:xfrm>
          <a:off x="3740638" y="3187368"/>
          <a:ext cx="4869962" cy="1134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8555">
                  <a:extLst>
                    <a:ext uri="{9D8B030D-6E8A-4147-A177-3AD203B41FA5}">
                      <a16:colId xmlns:a16="http://schemas.microsoft.com/office/drawing/2014/main" val="1347460114"/>
                    </a:ext>
                  </a:extLst>
                </a:gridCol>
                <a:gridCol w="1591407">
                  <a:extLst>
                    <a:ext uri="{9D8B030D-6E8A-4147-A177-3AD203B41FA5}">
                      <a16:colId xmlns:a16="http://schemas.microsoft.com/office/drawing/2014/main" val="1784973713"/>
                    </a:ext>
                  </a:extLst>
                </a:gridCol>
              </a:tblGrid>
              <a:tr h="37833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Factor </a:t>
                      </a:r>
                      <a:r>
                        <a:rPr lang="es-ES" dirty="0" err="1" smtClean="0"/>
                        <a:t>d’interpolació</a:t>
                      </a:r>
                      <a:r>
                        <a:rPr lang="es-ES" dirty="0" smtClean="0"/>
                        <a:t> (R)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16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611909"/>
                  </a:ext>
                </a:extLst>
              </a:tr>
              <a:tr h="37833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Delay</a:t>
                      </a:r>
                      <a:r>
                        <a:rPr lang="es-ES" dirty="0" smtClean="0"/>
                        <a:t> diferencial (M)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311202"/>
                  </a:ext>
                </a:extLst>
              </a:tr>
              <a:tr h="37833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Ordre</a:t>
                      </a:r>
                      <a:r>
                        <a:rPr lang="es-ES" dirty="0" smtClean="0"/>
                        <a:t> del filtre</a:t>
                      </a:r>
                      <a:r>
                        <a:rPr lang="es-ES" baseline="0" dirty="0" smtClean="0"/>
                        <a:t> (N)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942262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3740638" y="4705086"/>
            <a:ext cx="486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Taula 4.- </a:t>
            </a:r>
            <a:r>
              <a:rPr lang="es-ES" dirty="0" err="1" smtClean="0"/>
              <a:t>Especificacions</a:t>
            </a:r>
            <a:r>
              <a:rPr lang="es-ES" dirty="0" smtClean="0"/>
              <a:t> del filtre CIC.</a:t>
            </a:r>
            <a:endParaRPr lang="ca-ES" dirty="0"/>
          </a:p>
        </p:txBody>
      </p:sp>
      <p:sp>
        <p:nvSpPr>
          <p:cNvPr id="9" name="Marcador de contenido 2"/>
          <p:cNvSpPr>
            <a:spLocks noGrp="1"/>
          </p:cNvSpPr>
          <p:nvPr>
            <p:ph sz="half" idx="1"/>
          </p:nvPr>
        </p:nvSpPr>
        <p:spPr>
          <a:xfrm>
            <a:off x="4824045" y="2238374"/>
            <a:ext cx="2116015" cy="546040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/>
              <a:t>Filtre CIC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63650930"/>
      </p:ext>
    </p:extLst>
  </p:cSld>
  <p:clrMapOvr>
    <a:masterClrMapping/>
  </p:clrMapOvr>
  <p:transition spd="slow" advTm="46169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Filtre CIC</a:t>
            </a:r>
          </a:p>
          <a:p>
            <a:pPr marL="0" indent="0">
              <a:buNone/>
            </a:pP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42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443545" y="3984976"/>
            <a:ext cx="291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16.- Diagrama de Bode de </a:t>
            </a:r>
            <a:r>
              <a:rPr lang="es-ES" dirty="0" err="1" smtClean="0"/>
              <a:t>l’etapa</a:t>
            </a:r>
            <a:r>
              <a:rPr lang="es-ES" dirty="0" smtClean="0"/>
              <a:t> de </a:t>
            </a:r>
            <a:r>
              <a:rPr lang="es-ES" dirty="0" err="1" smtClean="0"/>
              <a:t>l’interpolador</a:t>
            </a:r>
            <a:r>
              <a:rPr lang="es-ES" dirty="0" smtClean="0"/>
              <a:t> CIC.</a:t>
            </a:r>
            <a:endParaRPr lang="ca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475" y="2765181"/>
            <a:ext cx="3937072" cy="295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25801"/>
      </p:ext>
    </p:extLst>
  </p:cSld>
  <p:clrMapOvr>
    <a:masterClrMapping/>
  </p:clrMapOvr>
  <p:transition spd="slow" advTm="16095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4542692" cy="3695701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Filtre CIC</a:t>
            </a:r>
          </a:p>
          <a:p>
            <a:pPr marL="0" indent="0">
              <a:buNone/>
            </a:pPr>
            <a:r>
              <a:rPr lang="es-ES" dirty="0" err="1" smtClean="0"/>
              <a:t>Implementació</a:t>
            </a:r>
            <a:r>
              <a:rPr lang="es-ES" dirty="0" smtClean="0"/>
              <a:t> a la FPGA: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 smtClean="0"/>
              <a:t>Mòdul</a:t>
            </a:r>
            <a:r>
              <a:rPr lang="es-ES" dirty="0" smtClean="0"/>
              <a:t> IP CIC </a:t>
            </a:r>
            <a:r>
              <a:rPr lang="es-ES" dirty="0" err="1" smtClean="0"/>
              <a:t>Compiler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43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431727"/>
              </p:ext>
            </p:extLst>
          </p:nvPr>
        </p:nvGraphicFramePr>
        <p:xfrm>
          <a:off x="5548924" y="2138743"/>
          <a:ext cx="5001846" cy="3125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923">
                  <a:extLst>
                    <a:ext uri="{9D8B030D-6E8A-4147-A177-3AD203B41FA5}">
                      <a16:colId xmlns:a16="http://schemas.microsoft.com/office/drawing/2014/main" val="503278326"/>
                    </a:ext>
                  </a:extLst>
                </a:gridCol>
                <a:gridCol w="2500923">
                  <a:extLst>
                    <a:ext uri="{9D8B030D-6E8A-4147-A177-3AD203B41FA5}">
                      <a16:colId xmlns:a16="http://schemas.microsoft.com/office/drawing/2014/main" val="739678390"/>
                    </a:ext>
                  </a:extLst>
                </a:gridCol>
              </a:tblGrid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err="1" smtClean="0"/>
                        <a:t>Nom</a:t>
                      </a:r>
                      <a:r>
                        <a:rPr lang="es-ES" sz="1600" b="1" dirty="0" smtClean="0"/>
                        <a:t> del </a:t>
                      </a:r>
                      <a:r>
                        <a:rPr lang="es-ES" sz="1600" b="1" dirty="0" err="1" smtClean="0"/>
                        <a:t>Paràmetre</a:t>
                      </a:r>
                      <a:endParaRPr lang="ca-E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/>
                        <a:t>Valor</a:t>
                      </a:r>
                      <a:endParaRPr lang="ca-E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24693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Tipus</a:t>
                      </a:r>
                      <a:r>
                        <a:rPr lang="es-ES" sz="1400" dirty="0" smtClean="0"/>
                        <a:t> de</a:t>
                      </a:r>
                      <a:r>
                        <a:rPr lang="es-ES" sz="1400" baseline="0" dirty="0" smtClean="0"/>
                        <a:t> Filtre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Interpolació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909554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Taxa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d’Interpolació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16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357808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Freqüència</a:t>
                      </a:r>
                      <a:r>
                        <a:rPr lang="es-ES" sz="1400" baseline="0" dirty="0" smtClean="0"/>
                        <a:t> de </a:t>
                      </a:r>
                      <a:r>
                        <a:rPr lang="es-ES" sz="1400" baseline="0" dirty="0" err="1" smtClean="0"/>
                        <a:t>mostreig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baseline="0" dirty="0" err="1" smtClean="0"/>
                        <a:t>d’entrada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88,2 kHz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09754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Freqüència</a:t>
                      </a:r>
                      <a:r>
                        <a:rPr lang="es-ES" sz="1400" dirty="0" smtClean="0"/>
                        <a:t> del </a:t>
                      </a:r>
                      <a:r>
                        <a:rPr lang="es-ES" sz="1400" dirty="0" err="1" smtClean="0"/>
                        <a:t>rellotge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100 MHz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456127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Amplada</a:t>
                      </a:r>
                      <a:r>
                        <a:rPr lang="es-ES" sz="1400" baseline="0" dirty="0" smtClean="0"/>
                        <a:t> de les </a:t>
                      </a:r>
                      <a:r>
                        <a:rPr lang="es-ES" sz="1400" baseline="0" dirty="0" err="1" smtClean="0"/>
                        <a:t>dades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baseline="0" dirty="0" err="1" smtClean="0"/>
                        <a:t>d’entrada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16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219867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Quantificació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Truncament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156224"/>
                  </a:ext>
                </a:extLst>
              </a:tr>
              <a:tr h="308959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Amplada</a:t>
                      </a:r>
                      <a:r>
                        <a:rPr lang="es-ES" sz="1400" baseline="0" dirty="0" smtClean="0"/>
                        <a:t> de </a:t>
                      </a:r>
                      <a:r>
                        <a:rPr lang="es-ES" sz="1400" baseline="0" dirty="0" err="1" smtClean="0"/>
                        <a:t>dades</a:t>
                      </a:r>
                      <a:r>
                        <a:rPr lang="es-ES" sz="1400" baseline="0" dirty="0" smtClean="0"/>
                        <a:t> a la </a:t>
                      </a:r>
                      <a:r>
                        <a:rPr lang="es-ES" sz="1400" baseline="0" dirty="0" err="1" smtClean="0"/>
                        <a:t>sortida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16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019847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5840047" y="5389684"/>
            <a:ext cx="4419600" cy="66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Taula 5.- </a:t>
            </a:r>
            <a:r>
              <a:rPr lang="es-ES" dirty="0" err="1" smtClean="0"/>
              <a:t>Configuracions</a:t>
            </a:r>
            <a:r>
              <a:rPr lang="es-ES" dirty="0" smtClean="0"/>
              <a:t> </a:t>
            </a:r>
            <a:r>
              <a:rPr lang="es-ES" dirty="0" err="1" smtClean="0"/>
              <a:t>dels</a:t>
            </a:r>
            <a:r>
              <a:rPr lang="es-ES" dirty="0" smtClean="0"/>
              <a:t> </a:t>
            </a:r>
            <a:r>
              <a:rPr lang="es-ES" dirty="0" err="1" smtClean="0"/>
              <a:t>paràmetres</a:t>
            </a:r>
            <a:r>
              <a:rPr lang="es-ES" dirty="0" smtClean="0"/>
              <a:t> del </a:t>
            </a:r>
            <a:r>
              <a:rPr lang="es-ES" dirty="0" err="1" smtClean="0"/>
              <a:t>mòdul</a:t>
            </a:r>
            <a:r>
              <a:rPr lang="es-ES" dirty="0" smtClean="0"/>
              <a:t> IP CIC </a:t>
            </a:r>
            <a:r>
              <a:rPr lang="es-ES" dirty="0" err="1" smtClean="0"/>
              <a:t>Compiler</a:t>
            </a:r>
            <a:r>
              <a:rPr lang="es-ES" dirty="0" smtClean="0"/>
              <a:t>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617938870"/>
      </p:ext>
    </p:extLst>
  </p:cSld>
  <p:clrMapOvr>
    <a:masterClrMapping/>
  </p:clrMapOvr>
  <p:transition spd="slow" advTm="15161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824654" y="2172967"/>
            <a:ext cx="4542692" cy="4471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dirty="0" err="1" smtClean="0"/>
              <a:t>Resultats</a:t>
            </a:r>
            <a:r>
              <a:rPr lang="es-ES" dirty="0" smtClean="0"/>
              <a:t> Etapa de </a:t>
            </a:r>
            <a:r>
              <a:rPr lang="es-ES" dirty="0" err="1" smtClean="0"/>
              <a:t>filtrat</a:t>
            </a: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44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886200" y="4970761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Taula 6.- </a:t>
            </a:r>
            <a:r>
              <a:rPr lang="es-ES" dirty="0" err="1" smtClean="0"/>
              <a:t>Especificacions</a:t>
            </a:r>
            <a:r>
              <a:rPr lang="es-ES" dirty="0" smtClean="0"/>
              <a:t> de </a:t>
            </a:r>
            <a:r>
              <a:rPr lang="es-ES" dirty="0" err="1" smtClean="0"/>
              <a:t>l’etapa</a:t>
            </a:r>
            <a:r>
              <a:rPr lang="es-ES" dirty="0" smtClean="0"/>
              <a:t> de </a:t>
            </a:r>
            <a:r>
              <a:rPr lang="es-ES" dirty="0" err="1" smtClean="0"/>
              <a:t>filtrat</a:t>
            </a:r>
            <a:r>
              <a:rPr lang="es-ES" dirty="0"/>
              <a:t> </a:t>
            </a:r>
            <a:r>
              <a:rPr lang="es-ES" dirty="0" smtClean="0"/>
              <a:t>anti-</a:t>
            </a:r>
            <a:r>
              <a:rPr lang="es-ES" dirty="0" err="1" smtClean="0"/>
              <a:t>aliasing</a:t>
            </a:r>
            <a:r>
              <a:rPr lang="es-ES" dirty="0" smtClean="0"/>
              <a:t>.</a:t>
            </a:r>
            <a:endParaRPr lang="ca-ES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290994"/>
              </p:ext>
            </p:extLst>
          </p:nvPr>
        </p:nvGraphicFramePr>
        <p:xfrm>
          <a:off x="3661019" y="3322446"/>
          <a:ext cx="4869962" cy="1396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8555">
                  <a:extLst>
                    <a:ext uri="{9D8B030D-6E8A-4147-A177-3AD203B41FA5}">
                      <a16:colId xmlns:a16="http://schemas.microsoft.com/office/drawing/2014/main" val="1347460114"/>
                    </a:ext>
                  </a:extLst>
                </a:gridCol>
                <a:gridCol w="1591407">
                  <a:extLst>
                    <a:ext uri="{9D8B030D-6E8A-4147-A177-3AD203B41FA5}">
                      <a16:colId xmlns:a16="http://schemas.microsoft.com/office/drawing/2014/main" val="1784973713"/>
                    </a:ext>
                  </a:extLst>
                </a:gridCol>
              </a:tblGrid>
              <a:tr h="37833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Oscil·lació</a:t>
                      </a:r>
                      <a:r>
                        <a:rPr lang="es-ES" dirty="0" smtClean="0"/>
                        <a:t> máxima en la banda de </a:t>
                      </a:r>
                      <a:r>
                        <a:rPr lang="es-ES" dirty="0" err="1" smtClean="0"/>
                        <a:t>pas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1,49 dB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611909"/>
                  </a:ext>
                </a:extLst>
              </a:tr>
              <a:tr h="37833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Freqüència</a:t>
                      </a:r>
                      <a:r>
                        <a:rPr lang="es-ES" dirty="0" smtClean="0"/>
                        <a:t> de </a:t>
                      </a:r>
                      <a:r>
                        <a:rPr lang="es-ES" dirty="0" err="1" smtClean="0"/>
                        <a:t>tall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20460 Hz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311202"/>
                  </a:ext>
                </a:extLst>
              </a:tr>
              <a:tr h="37833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Atenuació</a:t>
                      </a:r>
                      <a:r>
                        <a:rPr lang="es-ES" baseline="0" dirty="0" smtClean="0"/>
                        <a:t> en la banda de </a:t>
                      </a:r>
                      <a:r>
                        <a:rPr lang="es-ES" baseline="0" dirty="0" err="1" smtClean="0"/>
                        <a:t>tall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-53 dB</a:t>
                      </a:r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942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385385"/>
      </p:ext>
    </p:extLst>
  </p:cSld>
  <p:clrMapOvr>
    <a:masterClrMapping/>
  </p:clrMapOvr>
  <p:transition spd="slow" advTm="35369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Filtre Anti-</a:t>
            </a:r>
            <a:r>
              <a:rPr lang="es-ES" dirty="0" err="1" smtClean="0"/>
              <a:t>Aliasing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45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39" y="2696404"/>
            <a:ext cx="3879399" cy="290954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24654" y="5710019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17.- Diagrama de Bode de </a:t>
            </a:r>
            <a:r>
              <a:rPr lang="es-ES" dirty="0" err="1" smtClean="0"/>
              <a:t>l’etapa</a:t>
            </a:r>
            <a:r>
              <a:rPr lang="es-ES" dirty="0" smtClean="0"/>
              <a:t> de </a:t>
            </a:r>
            <a:r>
              <a:rPr lang="es-ES" dirty="0" err="1" smtClean="0"/>
              <a:t>filtrat</a:t>
            </a:r>
            <a:r>
              <a:rPr lang="es-ES" dirty="0" smtClean="0"/>
              <a:t> anti-</a:t>
            </a:r>
            <a:r>
              <a:rPr lang="es-ES" dirty="0" err="1" smtClean="0"/>
              <a:t>aliasing</a:t>
            </a:r>
            <a:r>
              <a:rPr lang="es-ES" dirty="0" smtClean="0"/>
              <a:t>.</a:t>
            </a:r>
            <a:endParaRPr lang="ca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676" y="2696404"/>
            <a:ext cx="3886201" cy="2914650"/>
          </a:xfrm>
          <a:prstGeom prst="rect">
            <a:avLst/>
          </a:prstGeom>
        </p:spPr>
      </p:pic>
      <p:sp>
        <p:nvSpPr>
          <p:cNvPr id="12" name="Marcador de contenido 2"/>
          <p:cNvSpPr>
            <a:spLocks noGrp="1"/>
          </p:cNvSpPr>
          <p:nvPr>
            <p:ph sz="half" idx="1"/>
          </p:nvPr>
        </p:nvSpPr>
        <p:spPr>
          <a:xfrm>
            <a:off x="3824654" y="2172967"/>
            <a:ext cx="4542692" cy="44714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dirty="0" err="1" smtClean="0"/>
              <a:t>Resultats</a:t>
            </a:r>
            <a:r>
              <a:rPr lang="es-ES" dirty="0" smtClean="0"/>
              <a:t> Etapa de </a:t>
            </a:r>
            <a:r>
              <a:rPr lang="es-ES" dirty="0" err="1" smtClean="0"/>
              <a:t>filtrat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464782710"/>
      </p:ext>
    </p:extLst>
  </p:cSld>
  <p:clrMapOvr>
    <a:masterClrMapping/>
  </p:clrMapOvr>
  <p:transition spd="slow" advTm="35369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de blocs del sistema</a:t>
            </a:r>
            <a:endParaRPr lang="ca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46</a:t>
            </a:fld>
            <a:endParaRPr lang="ca-ES"/>
          </a:p>
        </p:txBody>
      </p:sp>
      <p:sp>
        <p:nvSpPr>
          <p:cNvPr id="10" name="CuadroTexto 9"/>
          <p:cNvSpPr txBox="1"/>
          <p:nvPr/>
        </p:nvSpPr>
        <p:spPr>
          <a:xfrm>
            <a:off x="2165838" y="5639618"/>
            <a:ext cx="786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2.- </a:t>
            </a:r>
            <a:r>
              <a:rPr lang="ca-ES" dirty="0" smtClean="0"/>
              <a:t>Diagrama de blocs del sistema implementat.</a:t>
            </a:r>
            <a:endParaRPr lang="ca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0" y="2092569"/>
            <a:ext cx="11473960" cy="3199649"/>
          </a:xfrm>
        </p:spPr>
      </p:pic>
      <p:sp>
        <p:nvSpPr>
          <p:cNvPr id="5" name="Rectángulo redondeado 4"/>
          <p:cNvSpPr/>
          <p:nvPr/>
        </p:nvSpPr>
        <p:spPr>
          <a:xfrm>
            <a:off x="8527774" y="2912165"/>
            <a:ext cx="1498389" cy="1510747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3332645"/>
      </p:ext>
    </p:extLst>
  </p:cSld>
  <p:clrMapOvr>
    <a:masterClrMapping/>
  </p:clrMapOvr>
  <p:transition spd="slow" advTm="1326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255227"/>
            <a:ext cx="10515600" cy="1599467"/>
          </a:xfrm>
        </p:spPr>
        <p:txBody>
          <a:bodyPr/>
          <a:lstStyle/>
          <a:p>
            <a:r>
              <a:rPr lang="es-ES" b="1" dirty="0"/>
              <a:t>Modulador </a:t>
            </a:r>
            <a:r>
              <a:rPr lang="el-GR" b="1" dirty="0">
                <a:ea typeface="Cambria Math" panose="02040503050406030204" pitchFamily="18" charset="0"/>
              </a:rPr>
              <a:t>ΣΔ</a:t>
            </a:r>
            <a:endParaRPr lang="ca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47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1805216"/>
      </p:ext>
    </p:extLst>
  </p:cSld>
  <p:clrMapOvr>
    <a:masterClrMapping/>
  </p:clrMapOvr>
  <p:transition spd="slow" advTm="277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505200" y="2252868"/>
            <a:ext cx="5181600" cy="381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b="1" dirty="0" err="1" smtClean="0"/>
              <a:t>Objectius</a:t>
            </a:r>
            <a:r>
              <a:rPr lang="es-ES" sz="3200" b="1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 smtClean="0"/>
              <a:t>Desplaçar</a:t>
            </a:r>
            <a:r>
              <a:rPr lang="es-ES" dirty="0" smtClean="0"/>
              <a:t> </a:t>
            </a:r>
            <a:r>
              <a:rPr lang="es-ES" dirty="0" err="1" smtClean="0"/>
              <a:t>soroll</a:t>
            </a:r>
            <a:r>
              <a:rPr lang="es-ES" dirty="0" smtClean="0"/>
              <a:t> </a:t>
            </a:r>
            <a:r>
              <a:rPr lang="es-ES" dirty="0" err="1" smtClean="0"/>
              <a:t>produit</a:t>
            </a:r>
            <a:r>
              <a:rPr lang="es-ES" dirty="0" smtClean="0"/>
              <a:t> </a:t>
            </a:r>
            <a:r>
              <a:rPr lang="es-ES" dirty="0" err="1" smtClean="0"/>
              <a:t>pel</a:t>
            </a:r>
            <a:r>
              <a:rPr lang="es-ES" dirty="0" smtClean="0"/>
              <a:t> </a:t>
            </a:r>
            <a:r>
              <a:rPr lang="es-ES" dirty="0" err="1" smtClean="0"/>
              <a:t>procés</a:t>
            </a:r>
            <a:r>
              <a:rPr lang="es-ES" dirty="0" smtClean="0"/>
              <a:t> de </a:t>
            </a:r>
            <a:r>
              <a:rPr lang="es-ES" dirty="0" err="1" smtClean="0"/>
              <a:t>quantificació</a:t>
            </a:r>
            <a:r>
              <a:rPr lang="es-ES" dirty="0" smtClean="0"/>
              <a:t> a </a:t>
            </a:r>
            <a:r>
              <a:rPr lang="es-ES" dirty="0" err="1" smtClean="0"/>
              <a:t>freqüències</a:t>
            </a:r>
            <a:r>
              <a:rPr lang="es-ES" dirty="0" smtClean="0"/>
              <a:t> </a:t>
            </a:r>
            <a:r>
              <a:rPr lang="es-E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&gt;</a:t>
            </a:r>
            <a:r>
              <a:rPr lang="es-ES" dirty="0" smtClean="0"/>
              <a:t> </a:t>
            </a:r>
            <a:r>
              <a:rPr lang="es-ES" dirty="0" err="1" smtClean="0"/>
              <a:t>freqüència</a:t>
            </a:r>
            <a:r>
              <a:rPr lang="es-ES" dirty="0" smtClean="0"/>
              <a:t> de </a:t>
            </a:r>
            <a:r>
              <a:rPr lang="es-ES" dirty="0" err="1" smtClean="0"/>
              <a:t>mostreig</a:t>
            </a:r>
            <a:r>
              <a:rPr lang="es-ES" dirty="0"/>
              <a:t>.</a:t>
            </a:r>
            <a:endParaRPr lang="es-E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Atenuar </a:t>
            </a:r>
            <a:r>
              <a:rPr lang="es-ES" dirty="0" err="1" smtClean="0"/>
              <a:t>components</a:t>
            </a:r>
            <a:r>
              <a:rPr lang="es-ES" dirty="0" smtClean="0"/>
              <a:t> </a:t>
            </a:r>
            <a:r>
              <a:rPr lang="es-ES" dirty="0" err="1" smtClean="0"/>
              <a:t>harmònics</a:t>
            </a:r>
            <a:r>
              <a:rPr lang="es-ES" dirty="0" smtClean="0"/>
              <a:t> del </a:t>
            </a:r>
            <a:r>
              <a:rPr lang="es-ES" dirty="0" err="1" smtClean="0"/>
              <a:t>senyal</a:t>
            </a:r>
            <a:r>
              <a:rPr lang="es-ES" dirty="0" smtClean="0"/>
              <a:t> </a:t>
            </a:r>
            <a:r>
              <a:rPr lang="es-ES" dirty="0" err="1" smtClean="0"/>
              <a:t>fora</a:t>
            </a:r>
            <a:r>
              <a:rPr lang="es-ES" dirty="0" smtClean="0"/>
              <a:t> de la banda de </a:t>
            </a:r>
            <a:r>
              <a:rPr lang="es-ES" dirty="0" err="1" smtClean="0"/>
              <a:t>mostreig</a:t>
            </a:r>
            <a:r>
              <a:rPr lang="es-E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48</a:t>
            </a:fld>
            <a:endParaRPr lang="ca-E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269745"/>
      </p:ext>
    </p:extLst>
  </p:cSld>
  <p:clrMapOvr>
    <a:masterClrMapping/>
  </p:clrMapOvr>
  <p:transition spd="slow" advTm="39882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Disseny</a:t>
            </a:r>
            <a:r>
              <a:rPr lang="es-ES" dirty="0" smtClean="0"/>
              <a:t> </a:t>
            </a:r>
            <a:r>
              <a:rPr lang="es-ES" smtClean="0"/>
              <a:t>del modulador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49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552700" y="5844665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18.- Diagrama de blocs del modulador </a:t>
            </a:r>
            <a:r>
              <a:rPr lang="el-G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ΣΔ</a:t>
            </a:r>
            <a:r>
              <a:rPr lang="es-E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s-ES" dirty="0" smtClean="0">
                <a:ea typeface="Cambria Math" panose="02040503050406030204" pitchFamily="18" charset="0"/>
              </a:rPr>
              <a:t>de </a:t>
            </a:r>
            <a:r>
              <a:rPr lang="es-ES" dirty="0" err="1" smtClean="0">
                <a:ea typeface="Cambria Math" panose="02040503050406030204" pitchFamily="18" charset="0"/>
              </a:rPr>
              <a:t>segon</a:t>
            </a:r>
            <a:r>
              <a:rPr lang="es-ES" dirty="0" smtClean="0">
                <a:ea typeface="Cambria Math" panose="02040503050406030204" pitchFamily="18" charset="0"/>
              </a:rPr>
              <a:t> </a:t>
            </a:r>
            <a:r>
              <a:rPr lang="es-ES" dirty="0" err="1" smtClean="0">
                <a:ea typeface="Cambria Math" panose="02040503050406030204" pitchFamily="18" charset="0"/>
              </a:rPr>
              <a:t>ordre</a:t>
            </a:r>
            <a:r>
              <a:rPr lang="es-E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ca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3" y="1934307"/>
            <a:ext cx="10817373" cy="376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628"/>
      </p:ext>
    </p:extLst>
  </p:cSld>
  <p:clrMapOvr>
    <a:masterClrMapping/>
  </p:clrMapOvr>
  <p:transition spd="slow" advTm="90033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redondeado 7"/>
          <p:cNvSpPr/>
          <p:nvPr/>
        </p:nvSpPr>
        <p:spPr>
          <a:xfrm>
            <a:off x="756138" y="2663475"/>
            <a:ext cx="4325816" cy="2232000"/>
          </a:xfrm>
          <a:prstGeom prst="round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Introducció</a:t>
            </a: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5</a:t>
            </a:fld>
            <a:endParaRPr lang="ca-ES"/>
          </a:p>
        </p:txBody>
      </p:sp>
      <p:sp>
        <p:nvSpPr>
          <p:cNvPr id="6" name="CuadroTexto 5"/>
          <p:cNvSpPr txBox="1"/>
          <p:nvPr/>
        </p:nvSpPr>
        <p:spPr>
          <a:xfrm>
            <a:off x="824332" y="519913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1.- </a:t>
            </a:r>
            <a:r>
              <a:rPr lang="ca-ES" dirty="0" smtClean="0"/>
              <a:t>Diagrama de blocs d’un amplificador digital de classe D.</a:t>
            </a:r>
            <a:endParaRPr lang="ca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68" y="2663475"/>
            <a:ext cx="10487864" cy="2232000"/>
          </a:xfrm>
        </p:spPr>
      </p:pic>
      <p:sp>
        <p:nvSpPr>
          <p:cNvPr id="3" name="CuadroTexto 2"/>
          <p:cNvSpPr txBox="1"/>
          <p:nvPr/>
        </p:nvSpPr>
        <p:spPr>
          <a:xfrm>
            <a:off x="1125033" y="2017144"/>
            <a:ext cx="358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/>
              <a:t>TFG</a:t>
            </a:r>
            <a:endParaRPr lang="ca-ES" sz="3600" b="1" dirty="0"/>
          </a:p>
        </p:txBody>
      </p:sp>
    </p:spTree>
    <p:extLst>
      <p:ext uri="{BB962C8B-B14F-4D97-AF65-F5344CB8AC3E}">
        <p14:creationId xmlns:p14="http://schemas.microsoft.com/office/powerpoint/2010/main" val="3378925198"/>
      </p:ext>
    </p:extLst>
  </p:cSld>
  <p:clrMapOvr>
    <a:masterClrMapping/>
  </p:clrMapOvr>
  <p:transition spd="slow" advTm="15906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Disseny</a:t>
            </a:r>
            <a:r>
              <a:rPr lang="es-ES" dirty="0" smtClean="0"/>
              <a:t> del modulador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50</a:t>
            </a:fld>
            <a:endParaRPr lang="ca-ES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4110403" y="3068172"/>
                <a:ext cx="1450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a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403" y="3068172"/>
                <a:ext cx="1450077" cy="276999"/>
              </a:xfrm>
              <a:prstGeom prst="rect">
                <a:avLst/>
              </a:prstGeom>
              <a:blipFill>
                <a:blip r:embed="rId2"/>
                <a:stretch>
                  <a:fillRect l="-1261" t="-2174" r="-2941" b="-1087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5902581" y="2841270"/>
                <a:ext cx="1617751" cy="553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ca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581" y="2841270"/>
                <a:ext cx="1617751" cy="5534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4475308" y="3989375"/>
                <a:ext cx="2737352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𝑆𝑇𝐹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308" y="3989375"/>
                <a:ext cx="2737352" cy="560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4475308" y="4833847"/>
                <a:ext cx="2783839" cy="560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𝑁𝑇𝐹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308" y="4833847"/>
                <a:ext cx="2783839" cy="560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092978"/>
      </p:ext>
    </p:extLst>
  </p:cSld>
  <p:clrMapOvr>
    <a:masterClrMapping/>
  </p:clrMapOvr>
  <p:transition spd="slow" advTm="59814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Disseny</a:t>
            </a:r>
            <a:r>
              <a:rPr lang="es-ES" dirty="0" smtClean="0"/>
              <a:t> del modulador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51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947795" y="3635284"/>
            <a:ext cx="283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19.- </a:t>
            </a:r>
            <a:r>
              <a:rPr lang="es-ES" dirty="0" err="1" smtClean="0"/>
              <a:t>Cercle</a:t>
            </a:r>
            <a:r>
              <a:rPr lang="es-ES" dirty="0" smtClean="0"/>
              <a:t> </a:t>
            </a:r>
            <a:r>
              <a:rPr lang="es-ES" dirty="0" err="1" smtClean="0"/>
              <a:t>unitari</a:t>
            </a:r>
            <a:r>
              <a:rPr lang="es-ES" dirty="0" smtClean="0"/>
              <a:t> en el </a:t>
            </a:r>
            <a:r>
              <a:rPr lang="es-ES" dirty="0" err="1" smtClean="0"/>
              <a:t>pla</a:t>
            </a:r>
            <a:r>
              <a:rPr lang="es-ES" dirty="0" smtClean="0"/>
              <a:t> polar de STF i NTF.</a:t>
            </a:r>
            <a:endParaRPr lang="ca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00" y="2530800"/>
            <a:ext cx="4545600" cy="3409200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8517835" y="4353339"/>
            <a:ext cx="983974" cy="3578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8446477" y="3635284"/>
            <a:ext cx="1055332" cy="479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6751827" y="4048116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Pols</a:t>
            </a:r>
            <a:r>
              <a:rPr lang="es-ES" dirty="0" smtClean="0"/>
              <a:t> del sistema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94776268"/>
      </p:ext>
    </p:extLst>
  </p:cSld>
  <p:clrMapOvr>
    <a:masterClrMapping/>
  </p:clrMapOvr>
  <p:transition spd="slow" advTm="23310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Disseny</a:t>
            </a:r>
            <a:r>
              <a:rPr lang="es-ES" dirty="0" smtClean="0"/>
              <a:t> del modulador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52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947795" y="3635284"/>
            <a:ext cx="2839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20.- Diagrama de Bode de la </a:t>
            </a:r>
            <a:r>
              <a:rPr lang="es-ES" dirty="0" err="1" smtClean="0"/>
              <a:t>funció</a:t>
            </a:r>
            <a:r>
              <a:rPr lang="es-ES" dirty="0" smtClean="0"/>
              <a:t> de </a:t>
            </a:r>
            <a:r>
              <a:rPr lang="es-ES" dirty="0" err="1" smtClean="0"/>
              <a:t>transferència</a:t>
            </a:r>
            <a:r>
              <a:rPr lang="es-ES" dirty="0" smtClean="0"/>
              <a:t> del </a:t>
            </a:r>
            <a:r>
              <a:rPr lang="es-ES" dirty="0" err="1" smtClean="0"/>
              <a:t>senyal</a:t>
            </a:r>
            <a:r>
              <a:rPr lang="es-ES" dirty="0" smtClean="0"/>
              <a:t> (STF).</a:t>
            </a:r>
            <a:endParaRPr lang="ca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04" y="2531064"/>
            <a:ext cx="4545027" cy="34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78132"/>
      </p:ext>
    </p:extLst>
  </p:cSld>
  <p:clrMapOvr>
    <a:masterClrMapping/>
  </p:clrMapOvr>
  <p:transition spd="slow" advTm="12236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Disseny</a:t>
            </a:r>
            <a:r>
              <a:rPr lang="es-ES" dirty="0" smtClean="0"/>
              <a:t> del modulador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53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947795" y="3635284"/>
            <a:ext cx="2839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21.- Diagrama de Bode de la </a:t>
            </a:r>
            <a:r>
              <a:rPr lang="es-ES" dirty="0" err="1" smtClean="0"/>
              <a:t>funció</a:t>
            </a:r>
            <a:r>
              <a:rPr lang="es-ES" dirty="0" smtClean="0"/>
              <a:t> de </a:t>
            </a:r>
            <a:r>
              <a:rPr lang="es-ES" dirty="0" err="1" smtClean="0"/>
              <a:t>transferència</a:t>
            </a:r>
            <a:r>
              <a:rPr lang="es-ES" dirty="0" smtClean="0"/>
              <a:t> del </a:t>
            </a:r>
            <a:r>
              <a:rPr lang="es-ES" dirty="0" err="1" smtClean="0"/>
              <a:t>soroll</a:t>
            </a:r>
            <a:r>
              <a:rPr lang="es-ES" dirty="0" smtClean="0"/>
              <a:t> (NTF).</a:t>
            </a:r>
            <a:endParaRPr lang="ca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04" y="2532184"/>
            <a:ext cx="4546800" cy="34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96793"/>
      </p:ext>
    </p:extLst>
  </p:cSld>
  <p:clrMapOvr>
    <a:masterClrMapping/>
  </p:clrMapOvr>
  <p:transition spd="slow" advTm="3161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Disseny</a:t>
            </a:r>
            <a:r>
              <a:rPr lang="es-ES" dirty="0" smtClean="0"/>
              <a:t> del modulador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54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639828"/>
              </p:ext>
            </p:extLst>
          </p:nvPr>
        </p:nvGraphicFramePr>
        <p:xfrm>
          <a:off x="6019800" y="2382996"/>
          <a:ext cx="4131408" cy="37049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5704">
                  <a:extLst>
                    <a:ext uri="{9D8B030D-6E8A-4147-A177-3AD203B41FA5}">
                      <a16:colId xmlns:a16="http://schemas.microsoft.com/office/drawing/2014/main" val="16563738"/>
                    </a:ext>
                  </a:extLst>
                </a:gridCol>
                <a:gridCol w="2065704">
                  <a:extLst>
                    <a:ext uri="{9D8B030D-6E8A-4147-A177-3AD203B41FA5}">
                      <a16:colId xmlns:a16="http://schemas.microsoft.com/office/drawing/2014/main" val="1688454528"/>
                    </a:ext>
                  </a:extLst>
                </a:gridCol>
              </a:tblGrid>
              <a:tr h="381529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SQNR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70,1</a:t>
                      </a:r>
                      <a:r>
                        <a:rPr lang="es-ES" baseline="0" dirty="0" smtClean="0"/>
                        <a:t> dB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30652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DR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112,28 dB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09065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OSR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828671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Freqüència</a:t>
                      </a:r>
                      <a:r>
                        <a:rPr lang="es-ES" baseline="0" dirty="0" smtClean="0"/>
                        <a:t> de </a:t>
                      </a:r>
                      <a:r>
                        <a:rPr lang="es-ES" baseline="0" dirty="0" err="1" smtClean="0"/>
                        <a:t>mostreig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1,41 MHz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621449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Freqüència</a:t>
                      </a:r>
                      <a:r>
                        <a:rPr lang="es-ES" baseline="0" dirty="0" smtClean="0"/>
                        <a:t> de </a:t>
                      </a:r>
                      <a:r>
                        <a:rPr lang="es-ES" baseline="0" dirty="0" err="1" smtClean="0"/>
                        <a:t>tall</a:t>
                      </a:r>
                      <a:r>
                        <a:rPr lang="es-ES" baseline="0" dirty="0" smtClean="0"/>
                        <a:t> de la STF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183,6 kHz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42132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Freqüència</a:t>
                      </a:r>
                      <a:r>
                        <a:rPr lang="es-ES" dirty="0" smtClean="0"/>
                        <a:t> de </a:t>
                      </a:r>
                      <a:r>
                        <a:rPr lang="es-ES" dirty="0" err="1" smtClean="0"/>
                        <a:t>tall</a:t>
                      </a:r>
                      <a:r>
                        <a:rPr lang="es-ES" dirty="0" smtClean="0"/>
                        <a:t> de la</a:t>
                      </a:r>
                      <a:r>
                        <a:rPr lang="es-ES" baseline="0" dirty="0" smtClean="0"/>
                        <a:t> NTF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77,95 kHz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522886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Freqüència</a:t>
                      </a:r>
                      <a:r>
                        <a:rPr lang="es-ES" dirty="0" smtClean="0"/>
                        <a:t> de </a:t>
                      </a:r>
                      <a:r>
                        <a:rPr lang="es-ES" dirty="0" err="1" smtClean="0"/>
                        <a:t>pic</a:t>
                      </a:r>
                      <a:r>
                        <a:rPr lang="es-ES" dirty="0" smtClean="0"/>
                        <a:t> de la STF i NTF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117,46 kHz</a:t>
                      </a:r>
                      <a:endParaRPr lang="ca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285864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2009043" y="3635284"/>
            <a:ext cx="2839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Taula 7.- Taula de les </a:t>
            </a:r>
            <a:r>
              <a:rPr lang="es-ES" dirty="0" err="1" smtClean="0"/>
              <a:t>mètriques</a:t>
            </a:r>
            <a:r>
              <a:rPr lang="es-ES" dirty="0" smtClean="0"/>
              <a:t> de </a:t>
            </a:r>
            <a:r>
              <a:rPr lang="es-ES" dirty="0" err="1" smtClean="0"/>
              <a:t>rendiment</a:t>
            </a:r>
            <a:r>
              <a:rPr lang="es-ES" dirty="0" smtClean="0"/>
              <a:t> </a:t>
            </a:r>
            <a:r>
              <a:rPr lang="es-ES" dirty="0" err="1" smtClean="0"/>
              <a:t>calculades</a:t>
            </a:r>
            <a:r>
              <a:rPr lang="es-ES" dirty="0" smtClean="0"/>
              <a:t> </a:t>
            </a:r>
            <a:r>
              <a:rPr lang="es-ES" dirty="0" err="1" smtClean="0"/>
              <a:t>pel</a:t>
            </a:r>
            <a:r>
              <a:rPr lang="es-ES" dirty="0" smtClean="0"/>
              <a:t> 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r>
              <a:rPr lang="es-ES" dirty="0" smtClean="0">
                <a:ea typeface="Cambria Math" panose="02040503050406030204" pitchFamily="18" charset="0"/>
              </a:rPr>
              <a:t>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69503600"/>
      </p:ext>
    </p:extLst>
  </p:cSld>
  <p:clrMapOvr>
    <a:masterClrMapping/>
  </p:clrMapOvr>
  <p:transition spd="slow" advTm="19025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Implementació</a:t>
            </a:r>
            <a:r>
              <a:rPr lang="es-ES" dirty="0" smtClean="0"/>
              <a:t> a la FPGA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55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947795" y="3635284"/>
            <a:ext cx="283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22.- Cronograma del </a:t>
            </a:r>
            <a:r>
              <a:rPr lang="es-ES" dirty="0" err="1" smtClean="0"/>
              <a:t>banc</a:t>
            </a:r>
            <a:r>
              <a:rPr lang="es-ES" dirty="0" smtClean="0"/>
              <a:t> de </a:t>
            </a:r>
            <a:r>
              <a:rPr lang="es-ES" dirty="0" err="1" smtClean="0"/>
              <a:t>proves</a:t>
            </a:r>
            <a:r>
              <a:rPr lang="es-ES" dirty="0" smtClean="0"/>
              <a:t> del 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r>
              <a:rPr lang="es-ES" dirty="0" smtClean="0">
                <a:ea typeface="Cambria Math" panose="02040503050406030204" pitchFamily="18" charset="0"/>
              </a:rPr>
              <a:t>.</a:t>
            </a:r>
            <a:endParaRPr lang="ca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80" y="2838402"/>
            <a:ext cx="5853820" cy="27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72390"/>
      </p:ext>
    </p:extLst>
  </p:cSld>
  <p:clrMapOvr>
    <a:masterClrMapping/>
  </p:clrMapOvr>
  <p:transition spd="slow" advTm="22795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199"/>
            <a:ext cx="5181600" cy="381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Implementació</a:t>
            </a:r>
            <a:r>
              <a:rPr lang="es-ES" dirty="0" smtClean="0"/>
              <a:t> a la FPGA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56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946251" y="5103426"/>
            <a:ext cx="703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23.- Cronograma del </a:t>
            </a:r>
            <a:r>
              <a:rPr lang="es-ES" dirty="0" err="1" smtClean="0"/>
              <a:t>banc</a:t>
            </a:r>
            <a:r>
              <a:rPr lang="es-ES" dirty="0" smtClean="0"/>
              <a:t> de </a:t>
            </a:r>
            <a:r>
              <a:rPr lang="es-ES" dirty="0" err="1" smtClean="0"/>
              <a:t>proves</a:t>
            </a:r>
            <a:r>
              <a:rPr lang="es-ES" dirty="0" smtClean="0"/>
              <a:t> del modulador </a:t>
            </a:r>
            <a:r>
              <a:rPr lang="el-GR" dirty="0" smtClean="0">
                <a:ea typeface="Cambria Math" panose="02040503050406030204" pitchFamily="18" charset="0"/>
              </a:rPr>
              <a:t>ΣΔ</a:t>
            </a:r>
            <a:r>
              <a:rPr lang="es-ES" dirty="0" smtClean="0">
                <a:ea typeface="Cambria Math" panose="02040503050406030204" pitchFamily="18" charset="0"/>
              </a:rPr>
              <a:t>.</a:t>
            </a:r>
            <a:endParaRPr lang="ca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24"/>
          <a:stretch/>
        </p:blipFill>
        <p:spPr>
          <a:xfrm>
            <a:off x="1266669" y="3120701"/>
            <a:ext cx="9665260" cy="18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3095"/>
      </p:ext>
    </p:extLst>
  </p:cSld>
  <p:clrMapOvr>
    <a:masterClrMapping/>
  </p:clrMapOvr>
  <p:transition spd="slow" advTm="9176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255227"/>
            <a:ext cx="10515600" cy="1599467"/>
          </a:xfrm>
        </p:spPr>
        <p:txBody>
          <a:bodyPr/>
          <a:lstStyle/>
          <a:p>
            <a:r>
              <a:rPr lang="es-ES" b="1" dirty="0" err="1" smtClean="0"/>
              <a:t>Implementació</a:t>
            </a:r>
            <a:r>
              <a:rPr lang="es-ES" b="1" dirty="0" smtClean="0"/>
              <a:t> final</a:t>
            </a:r>
            <a:endParaRPr lang="ca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57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6783383"/>
      </p:ext>
    </p:extLst>
  </p:cSld>
  <p:clrMapOvr>
    <a:masterClrMapping/>
  </p:clrMapOvr>
  <p:transition spd="slow" advTm="1884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82444721"/>
              </p:ext>
            </p:extLst>
          </p:nvPr>
        </p:nvGraphicFramePr>
        <p:xfrm>
          <a:off x="4297973" y="3063080"/>
          <a:ext cx="3596054" cy="2637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8027">
                  <a:extLst>
                    <a:ext uri="{9D8B030D-6E8A-4147-A177-3AD203B41FA5}">
                      <a16:colId xmlns:a16="http://schemas.microsoft.com/office/drawing/2014/main" val="2060207650"/>
                    </a:ext>
                  </a:extLst>
                </a:gridCol>
                <a:gridCol w="1798027">
                  <a:extLst>
                    <a:ext uri="{9D8B030D-6E8A-4147-A177-3AD203B41FA5}">
                      <a16:colId xmlns:a16="http://schemas.microsoft.com/office/drawing/2014/main" val="2905273370"/>
                    </a:ext>
                  </a:extLst>
                </a:gridCol>
              </a:tblGrid>
              <a:tr h="439610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err="1" smtClean="0"/>
                        <a:t>Recurs</a:t>
                      </a:r>
                      <a:endParaRPr lang="ca-E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/>
                        <a:t>Nombre</a:t>
                      </a:r>
                      <a:endParaRPr lang="ca-ES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372966"/>
                  </a:ext>
                </a:extLst>
              </a:tr>
              <a:tr h="43961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LUTs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1170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130207"/>
                  </a:ext>
                </a:extLst>
              </a:tr>
              <a:tr h="43961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Registres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891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80101"/>
                  </a:ext>
                </a:extLst>
              </a:tr>
              <a:tr h="43961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Slices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247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32767"/>
                  </a:ext>
                </a:extLst>
              </a:tr>
              <a:tr h="43961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Muxes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46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024502"/>
                  </a:ext>
                </a:extLst>
              </a:tr>
              <a:tr h="43961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err="1" smtClean="0"/>
                        <a:t>DSPs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 smtClean="0"/>
                        <a:t>4</a:t>
                      </a:r>
                      <a:endParaRPr lang="ca-E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68970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err="1" smtClean="0"/>
              <a:t>Implementació</a:t>
            </a:r>
            <a:r>
              <a:rPr lang="es-ES" dirty="0" smtClean="0"/>
              <a:t> final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58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63970" y="3530916"/>
            <a:ext cx="2224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Taula 8.- </a:t>
            </a:r>
            <a:r>
              <a:rPr lang="es-ES" dirty="0" err="1" smtClean="0"/>
              <a:t>Utilització</a:t>
            </a:r>
            <a:r>
              <a:rPr lang="es-ES" dirty="0" smtClean="0"/>
              <a:t> de recursos de la FPGA en la </a:t>
            </a:r>
            <a:r>
              <a:rPr lang="es-ES" dirty="0" err="1" smtClean="0"/>
              <a:t>implementació</a:t>
            </a:r>
            <a:r>
              <a:rPr lang="es-ES" dirty="0" smtClean="0"/>
              <a:t> final del </a:t>
            </a:r>
            <a:r>
              <a:rPr lang="es-ES" dirty="0" err="1" smtClean="0"/>
              <a:t>projecte</a:t>
            </a:r>
            <a:r>
              <a:rPr lang="es-ES" dirty="0" smtClean="0"/>
              <a:t>.</a:t>
            </a:r>
            <a:endParaRPr lang="ca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1862504" y="2114550"/>
            <a:ext cx="846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 smtClean="0"/>
              <a:t>Projecte</a:t>
            </a:r>
            <a:r>
              <a:rPr lang="es-ES" sz="3200" b="1" dirty="0" smtClean="0"/>
              <a:t> </a:t>
            </a:r>
            <a:r>
              <a:rPr lang="es-ES" sz="3200" b="1" dirty="0" err="1" smtClean="0"/>
              <a:t>sintetitzat</a:t>
            </a:r>
            <a:r>
              <a:rPr lang="es-ES" sz="3200" b="1" dirty="0" smtClean="0"/>
              <a:t> a la FPGA</a:t>
            </a:r>
            <a:endParaRPr lang="ca-ES" sz="3200" b="1" dirty="0"/>
          </a:p>
        </p:txBody>
      </p:sp>
    </p:spTree>
    <p:extLst>
      <p:ext uri="{BB962C8B-B14F-4D97-AF65-F5344CB8AC3E}">
        <p14:creationId xmlns:p14="http://schemas.microsoft.com/office/powerpoint/2010/main" val="485069444"/>
      </p:ext>
    </p:extLst>
  </p:cSld>
  <p:clrMapOvr>
    <a:masterClrMapping/>
  </p:clrMapOvr>
  <p:transition spd="slow" advTm="19837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err="1" smtClean="0"/>
              <a:t>Implementació</a:t>
            </a:r>
            <a:r>
              <a:rPr lang="es-ES" dirty="0" smtClean="0"/>
              <a:t> final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59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pic>
        <p:nvPicPr>
          <p:cNvPr id="3" name="IMG_09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5030" y="2867759"/>
            <a:ext cx="6201939" cy="34885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862504" y="2114550"/>
            <a:ext cx="846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 smtClean="0"/>
              <a:t>Resultat</a:t>
            </a:r>
            <a:r>
              <a:rPr lang="es-ES" sz="3200" b="1" dirty="0" smtClean="0"/>
              <a:t> final</a:t>
            </a:r>
            <a:endParaRPr lang="ca-ES" sz="3200" b="1" dirty="0"/>
          </a:p>
        </p:txBody>
      </p:sp>
    </p:spTree>
    <p:extLst>
      <p:ext uri="{BB962C8B-B14F-4D97-AF65-F5344CB8AC3E}">
        <p14:creationId xmlns:p14="http://schemas.microsoft.com/office/powerpoint/2010/main" val="3383859140"/>
      </p:ext>
    </p:extLst>
  </p:cSld>
  <p:clrMapOvr>
    <a:masterClrMapping/>
  </p:clrMapOvr>
  <p:transition spd="slow" advTm="10729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Introducció</a:t>
            </a:r>
            <a:endParaRPr lang="ca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617252"/>
              </p:ext>
            </p:extLst>
          </p:nvPr>
        </p:nvGraphicFramePr>
        <p:xfrm>
          <a:off x="838200" y="2514600"/>
          <a:ext cx="10515600" cy="3683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6</a:t>
            </a:fld>
            <a:endParaRPr lang="ca-ES"/>
          </a:p>
        </p:txBody>
      </p:sp>
      <p:sp>
        <p:nvSpPr>
          <p:cNvPr id="7" name="CuadroTexto 6"/>
          <p:cNvSpPr txBox="1"/>
          <p:nvPr/>
        </p:nvSpPr>
        <p:spPr>
          <a:xfrm>
            <a:off x="838200" y="3666393"/>
            <a:ext cx="24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 smtClean="0">
                <a:solidFill>
                  <a:schemeClr val="bg1"/>
                </a:solidFill>
              </a:rPr>
              <a:t>Objectiu</a:t>
            </a:r>
            <a:r>
              <a:rPr lang="es-ES" sz="2400" b="1" dirty="0" smtClean="0">
                <a:solidFill>
                  <a:schemeClr val="bg1"/>
                </a:solidFill>
              </a:rPr>
              <a:t> 1</a:t>
            </a:r>
            <a:endParaRPr lang="ca-ES" sz="2400" b="1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531577" y="3666392"/>
            <a:ext cx="24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 smtClean="0">
                <a:solidFill>
                  <a:schemeClr val="bg1"/>
                </a:solidFill>
              </a:rPr>
              <a:t>Objectiu</a:t>
            </a:r>
            <a:r>
              <a:rPr lang="es-ES" sz="2400" b="1" dirty="0" smtClean="0">
                <a:solidFill>
                  <a:schemeClr val="bg1"/>
                </a:solidFill>
              </a:rPr>
              <a:t> 2</a:t>
            </a:r>
            <a:endParaRPr lang="ca-ES" sz="2400" b="1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226419" y="3659831"/>
            <a:ext cx="24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 smtClean="0">
                <a:solidFill>
                  <a:schemeClr val="bg1"/>
                </a:solidFill>
              </a:rPr>
              <a:t>Objectiu</a:t>
            </a:r>
            <a:r>
              <a:rPr lang="es-ES" sz="2400" b="1" dirty="0" smtClean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919796" y="3666392"/>
            <a:ext cx="24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 smtClean="0">
                <a:solidFill>
                  <a:schemeClr val="bg1"/>
                </a:solidFill>
              </a:rPr>
              <a:t>Objectiu</a:t>
            </a:r>
            <a:r>
              <a:rPr lang="es-ES" sz="2400" b="1" dirty="0" smtClean="0">
                <a:solidFill>
                  <a:schemeClr val="bg1"/>
                </a:solidFill>
              </a:rPr>
              <a:t>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0108545"/>
      </p:ext>
    </p:extLst>
  </p:cSld>
  <p:clrMapOvr>
    <a:masterClrMapping/>
  </p:clrMapOvr>
  <p:transition spd="slow" advTm="8603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build="allAtOnce"/>
      <p:bldP spid="8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7892562" cy="19987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err="1" smtClean="0"/>
              <a:t>Implementació</a:t>
            </a:r>
            <a:r>
              <a:rPr lang="es-ES" dirty="0" smtClean="0"/>
              <a:t> final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60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862504" y="2114550"/>
            <a:ext cx="846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 smtClean="0"/>
              <a:t>Conclusions</a:t>
            </a:r>
            <a:endParaRPr lang="ca-ES" sz="3200" b="1" dirty="0"/>
          </a:p>
        </p:txBody>
      </p:sp>
      <p:graphicFrame>
        <p:nvGraphicFramePr>
          <p:cNvPr id="6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767137"/>
              </p:ext>
            </p:extLst>
          </p:nvPr>
        </p:nvGraphicFramePr>
        <p:xfrm>
          <a:off x="838200" y="2514600"/>
          <a:ext cx="10515600" cy="3683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838200" y="3666393"/>
            <a:ext cx="24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 smtClean="0">
                <a:solidFill>
                  <a:schemeClr val="bg1"/>
                </a:solidFill>
              </a:rPr>
              <a:t>Objectiu</a:t>
            </a:r>
            <a:r>
              <a:rPr lang="es-ES" sz="2400" b="1" dirty="0" smtClean="0">
                <a:solidFill>
                  <a:schemeClr val="bg1"/>
                </a:solidFill>
              </a:rPr>
              <a:t> 1</a:t>
            </a:r>
            <a:endParaRPr lang="ca-ES" sz="2400" b="1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531577" y="3666392"/>
            <a:ext cx="24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 smtClean="0">
                <a:solidFill>
                  <a:schemeClr val="bg1"/>
                </a:solidFill>
              </a:rPr>
              <a:t>Objectiu</a:t>
            </a:r>
            <a:r>
              <a:rPr lang="es-ES" sz="2400" b="1" dirty="0" smtClean="0">
                <a:solidFill>
                  <a:schemeClr val="bg1"/>
                </a:solidFill>
              </a:rPr>
              <a:t> 2</a:t>
            </a:r>
            <a:endParaRPr lang="ca-ES" sz="2400" b="1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226419" y="3659831"/>
            <a:ext cx="24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 smtClean="0">
                <a:solidFill>
                  <a:schemeClr val="bg1"/>
                </a:solidFill>
              </a:rPr>
              <a:t>Objectiu</a:t>
            </a:r>
            <a:r>
              <a:rPr lang="es-ES" sz="2400" b="1" dirty="0" smtClean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919796" y="3666392"/>
            <a:ext cx="243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err="1" smtClean="0">
                <a:solidFill>
                  <a:schemeClr val="bg1"/>
                </a:solidFill>
              </a:rPr>
              <a:t>Objectiu</a:t>
            </a:r>
            <a:r>
              <a:rPr lang="es-ES" sz="2400" b="1" dirty="0" smtClean="0">
                <a:solidFill>
                  <a:schemeClr val="bg1"/>
                </a:solidFill>
              </a:rPr>
              <a:t>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6340741"/>
      </p:ext>
    </p:extLst>
  </p:cSld>
  <p:clrMapOvr>
    <a:masterClrMapping/>
  </p:clrMapOvr>
  <p:transition spd="slow" advTm="6814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7892562" cy="19987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err="1" smtClean="0"/>
              <a:t>Implementació</a:t>
            </a:r>
            <a:r>
              <a:rPr lang="es-ES" dirty="0" smtClean="0"/>
              <a:t> final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61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862504" y="3078838"/>
            <a:ext cx="8633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 err="1"/>
              <a:t>Disseny</a:t>
            </a:r>
            <a:r>
              <a:rPr lang="es-ES" sz="2400" dirty="0"/>
              <a:t> &amp; </a:t>
            </a:r>
            <a:r>
              <a:rPr lang="es-ES" sz="2400" dirty="0" err="1"/>
              <a:t>Implementació</a:t>
            </a:r>
            <a:r>
              <a:rPr lang="es-ES" sz="2400" dirty="0"/>
              <a:t> </a:t>
            </a:r>
            <a:r>
              <a:rPr lang="es-ES" sz="2400" dirty="0" err="1"/>
              <a:t>d’una</a:t>
            </a:r>
            <a:r>
              <a:rPr lang="es-ES" sz="2400" dirty="0"/>
              <a:t> etapa de </a:t>
            </a:r>
            <a:r>
              <a:rPr lang="es-ES" sz="2400" dirty="0" err="1"/>
              <a:t>delmat</a:t>
            </a:r>
            <a:r>
              <a:rPr lang="es-ES" sz="2400" dirty="0"/>
              <a:t>.</a:t>
            </a:r>
          </a:p>
          <a:p>
            <a:pPr lvl="0"/>
            <a:endParaRPr lang="es-ES" sz="2400" dirty="0" smtClean="0"/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s-ES" sz="2400" dirty="0" err="1" smtClean="0"/>
              <a:t>Disseny</a:t>
            </a:r>
            <a:r>
              <a:rPr lang="es-ES" sz="2400" dirty="0" smtClean="0"/>
              <a:t> </a:t>
            </a:r>
            <a:r>
              <a:rPr lang="es-ES" sz="2400" dirty="0" err="1" smtClean="0"/>
              <a:t>d’un</a:t>
            </a:r>
            <a:r>
              <a:rPr lang="es-ES" sz="2400" dirty="0" smtClean="0"/>
              <a:t> modulador </a:t>
            </a:r>
            <a:r>
              <a:rPr lang="el-GR" sz="2400" dirty="0" smtClean="0"/>
              <a:t>ΣΔ</a:t>
            </a:r>
            <a:r>
              <a:rPr lang="ca-ES" sz="2400" dirty="0" smtClean="0"/>
              <a:t> de major ordre</a:t>
            </a:r>
            <a:r>
              <a:rPr lang="ca-ES" sz="2400" dirty="0" smtClean="0"/>
              <a:t>.</a:t>
            </a:r>
          </a:p>
          <a:p>
            <a:pPr lvl="0"/>
            <a:endParaRPr lang="es-ES" sz="2400" dirty="0" smtClean="0"/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s-ES" sz="2400" dirty="0" err="1" smtClean="0"/>
              <a:t>Disseny</a:t>
            </a:r>
            <a:r>
              <a:rPr lang="es-ES" sz="2400" dirty="0" smtClean="0"/>
              <a:t> &amp; </a:t>
            </a:r>
            <a:r>
              <a:rPr lang="es-ES" sz="2400" dirty="0" err="1" smtClean="0"/>
              <a:t>Implementació</a:t>
            </a:r>
            <a:r>
              <a:rPr lang="es-ES" sz="2400" dirty="0" smtClean="0"/>
              <a:t> </a:t>
            </a:r>
            <a:r>
              <a:rPr lang="es-ES" sz="2400" dirty="0" err="1" smtClean="0"/>
              <a:t>d’una</a:t>
            </a:r>
            <a:r>
              <a:rPr lang="es-ES" sz="2400" dirty="0" smtClean="0"/>
              <a:t> etapa </a:t>
            </a:r>
            <a:r>
              <a:rPr lang="es-ES" sz="2400" dirty="0" err="1" smtClean="0"/>
              <a:t>d’amplificació</a:t>
            </a:r>
            <a:r>
              <a:rPr lang="es-ES" sz="2400" dirty="0" smtClean="0"/>
              <a:t> </a:t>
            </a:r>
            <a:r>
              <a:rPr lang="es-ES" sz="2400" dirty="0" err="1" smtClean="0"/>
              <a:t>amb</a:t>
            </a:r>
            <a:r>
              <a:rPr lang="es-ES" sz="2400" dirty="0" smtClean="0"/>
              <a:t> </a:t>
            </a:r>
            <a:r>
              <a:rPr lang="es-ES" sz="2400" dirty="0" err="1" smtClean="0"/>
              <a:t>transistors</a:t>
            </a:r>
            <a:r>
              <a:rPr lang="es-ES" sz="2400" dirty="0" smtClean="0"/>
              <a:t> </a:t>
            </a:r>
            <a:r>
              <a:rPr lang="es-ES" sz="2400" dirty="0" err="1" smtClean="0"/>
              <a:t>GaN</a:t>
            </a:r>
            <a:r>
              <a:rPr lang="es-ES" sz="2400" dirty="0" smtClean="0"/>
              <a:t> FET.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862504" y="2114550"/>
            <a:ext cx="8466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 smtClean="0"/>
              <a:t>Futures</a:t>
            </a:r>
            <a:r>
              <a:rPr lang="es-ES" sz="3200" b="1" dirty="0" smtClean="0"/>
              <a:t> </a:t>
            </a:r>
            <a:r>
              <a:rPr lang="es-ES" sz="3200" b="1" dirty="0" err="1" smtClean="0"/>
              <a:t>línies</a:t>
            </a:r>
            <a:r>
              <a:rPr lang="es-ES" sz="3200" b="1" dirty="0" smtClean="0"/>
              <a:t> de </a:t>
            </a:r>
            <a:r>
              <a:rPr lang="es-ES" sz="3200" b="1" dirty="0" err="1" smtClean="0"/>
              <a:t>treball</a:t>
            </a:r>
            <a:endParaRPr lang="ca-ES" sz="3200" b="1" dirty="0"/>
          </a:p>
        </p:txBody>
      </p:sp>
    </p:spTree>
    <p:extLst>
      <p:ext uri="{BB962C8B-B14F-4D97-AF65-F5344CB8AC3E}">
        <p14:creationId xmlns:p14="http://schemas.microsoft.com/office/powerpoint/2010/main" val="2577119843"/>
      </p:ext>
    </p:extLst>
  </p:cSld>
  <p:clrMapOvr>
    <a:masterClrMapping/>
  </p:clrMapOvr>
  <p:transition spd="slow" advTm="45829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7892562" cy="19987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Bibliografía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62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62100" y="2257425"/>
            <a:ext cx="93345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dirty="0" smtClean="0"/>
              <a:t>[1] </a:t>
            </a:r>
            <a:r>
              <a:rPr lang="ca-ES" altLang="ca-ES" dirty="0">
                <a:cs typeface="Times New Roman" panose="02020603050405020304" pitchFamily="18" charset="0"/>
              </a:rPr>
              <a:t>E. </a:t>
            </a:r>
            <a:r>
              <a:rPr lang="ca-ES" altLang="ca-ES" dirty="0" err="1">
                <a:cs typeface="Times New Roman" panose="02020603050405020304" pitchFamily="18" charset="0"/>
              </a:rPr>
              <a:t>Gaalaas</a:t>
            </a:r>
            <a:r>
              <a:rPr lang="ca-ES" altLang="ca-ES" dirty="0">
                <a:cs typeface="Times New Roman" panose="02020603050405020304" pitchFamily="18" charset="0"/>
              </a:rPr>
              <a:t>, “</a:t>
            </a:r>
            <a:r>
              <a:rPr lang="ca-ES" altLang="ca-ES" b="1" dirty="0">
                <a:cs typeface="Times New Roman" panose="02020603050405020304" pitchFamily="18" charset="0"/>
              </a:rPr>
              <a:t>Class D </a:t>
            </a:r>
            <a:r>
              <a:rPr lang="ca-ES" altLang="ca-ES" b="1" dirty="0" err="1">
                <a:cs typeface="Times New Roman" panose="02020603050405020304" pitchFamily="18" charset="0"/>
              </a:rPr>
              <a:t>Audio</a:t>
            </a:r>
            <a:r>
              <a:rPr lang="ca-ES" altLang="ca-ES" b="1" dirty="0">
                <a:cs typeface="Times New Roman" panose="02020603050405020304" pitchFamily="18" charset="0"/>
              </a:rPr>
              <a:t> </a:t>
            </a:r>
            <a:r>
              <a:rPr lang="ca-ES" altLang="ca-ES" b="1" dirty="0" err="1">
                <a:cs typeface="Times New Roman" panose="02020603050405020304" pitchFamily="18" charset="0"/>
              </a:rPr>
              <a:t>amplifiers</a:t>
            </a:r>
            <a:r>
              <a:rPr lang="ca-ES" altLang="ca-ES" b="1" dirty="0">
                <a:cs typeface="Times New Roman" panose="02020603050405020304" pitchFamily="18" charset="0"/>
              </a:rPr>
              <a:t>: </a:t>
            </a:r>
            <a:r>
              <a:rPr lang="ca-ES" altLang="ca-ES" b="1" dirty="0" err="1">
                <a:cs typeface="Times New Roman" panose="02020603050405020304" pitchFamily="18" charset="0"/>
              </a:rPr>
              <a:t>What</a:t>
            </a:r>
            <a:r>
              <a:rPr lang="ca-ES" altLang="ca-ES" b="1" dirty="0">
                <a:cs typeface="Times New Roman" panose="02020603050405020304" pitchFamily="18" charset="0"/>
              </a:rPr>
              <a:t>, </a:t>
            </a:r>
            <a:r>
              <a:rPr lang="ca-ES" altLang="ca-ES" b="1" dirty="0" err="1">
                <a:cs typeface="Times New Roman" panose="02020603050405020304" pitchFamily="18" charset="0"/>
              </a:rPr>
              <a:t>why</a:t>
            </a:r>
            <a:r>
              <a:rPr lang="ca-ES" altLang="ca-ES" b="1" dirty="0">
                <a:cs typeface="Times New Roman" panose="02020603050405020304" pitchFamily="18" charset="0"/>
              </a:rPr>
              <a:t>, </a:t>
            </a:r>
            <a:r>
              <a:rPr lang="ca-ES" altLang="ca-ES" b="1" dirty="0" err="1">
                <a:cs typeface="Times New Roman" panose="02020603050405020304" pitchFamily="18" charset="0"/>
              </a:rPr>
              <a:t>and</a:t>
            </a:r>
            <a:r>
              <a:rPr lang="ca-ES" altLang="ca-ES" b="1" dirty="0">
                <a:cs typeface="Times New Roman" panose="02020603050405020304" pitchFamily="18" charset="0"/>
              </a:rPr>
              <a:t> </a:t>
            </a:r>
            <a:r>
              <a:rPr lang="ca-ES" altLang="ca-ES" b="1" dirty="0" err="1" smtClean="0">
                <a:cs typeface="Times New Roman" panose="02020603050405020304" pitchFamily="18" charset="0"/>
              </a:rPr>
              <a:t>how</a:t>
            </a:r>
            <a:r>
              <a:rPr lang="ca-ES" altLang="ca-ES" dirty="0" smtClean="0">
                <a:cs typeface="Times New Roman" panose="02020603050405020304" pitchFamily="18" charset="0"/>
              </a:rPr>
              <a:t>”, </a:t>
            </a:r>
            <a:r>
              <a:rPr lang="ca-ES" altLang="ca-ES" i="1" dirty="0" err="1">
                <a:cs typeface="Times New Roman" panose="02020603050405020304" pitchFamily="18" charset="0"/>
              </a:rPr>
              <a:t>Analog</a:t>
            </a:r>
            <a:r>
              <a:rPr lang="ca-ES" altLang="ca-ES" i="1" dirty="0">
                <a:cs typeface="Times New Roman" panose="02020603050405020304" pitchFamily="18" charset="0"/>
              </a:rPr>
              <a:t> </a:t>
            </a:r>
            <a:r>
              <a:rPr lang="ca-ES" altLang="ca-ES" i="1" dirty="0" err="1">
                <a:cs typeface="Times New Roman" panose="02020603050405020304" pitchFamily="18" charset="0"/>
              </a:rPr>
              <a:t>Devices</a:t>
            </a:r>
            <a:r>
              <a:rPr lang="ca-ES" altLang="ca-ES" dirty="0">
                <a:cs typeface="Times New Roman" panose="02020603050405020304" pitchFamily="18" charset="0"/>
              </a:rPr>
              <a:t>. https://www.analog.com/en/resources/analog-dialogue/articles/class-d-audio-amplifiers.html</a:t>
            </a:r>
            <a:endParaRPr lang="ca-ES" altLang="ca-E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[2] Wikipedia </a:t>
            </a:r>
            <a:r>
              <a:rPr lang="en-US" dirty="0"/>
              <a:t>contributors, “</a:t>
            </a:r>
            <a:r>
              <a:rPr lang="en-US" b="1" dirty="0"/>
              <a:t>Pulse-density </a:t>
            </a:r>
            <a:r>
              <a:rPr lang="en-US" b="1" dirty="0" smtClean="0"/>
              <a:t>modulation</a:t>
            </a:r>
            <a:r>
              <a:rPr lang="en-US" dirty="0" smtClean="0"/>
              <a:t>”, </a:t>
            </a:r>
            <a:r>
              <a:rPr lang="en-US" dirty="0"/>
              <a:t>Wikipedia, Feb. 14, 2024. https://en.wikipedia.org/wiki/Pulse-density_modulation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 smtClean="0"/>
              <a:t>[3] </a:t>
            </a:r>
            <a:r>
              <a:rPr lang="en-US" dirty="0"/>
              <a:t>E. Systems, </a:t>
            </a:r>
            <a:r>
              <a:rPr lang="en-US" b="1" dirty="0"/>
              <a:t>“Inter-</a:t>
            </a:r>
            <a:r>
              <a:rPr lang="en-US" b="1" dirty="0" err="1"/>
              <a:t>ic</a:t>
            </a:r>
            <a:r>
              <a:rPr lang="en-US" b="1" dirty="0"/>
              <a:t> sound (i2s)- esp32- </a:t>
            </a:r>
            <a:r>
              <a:rPr lang="en-US" b="1" dirty="0" err="1"/>
              <a:t>esp-idf</a:t>
            </a:r>
            <a:r>
              <a:rPr lang="en-US" b="1" dirty="0"/>
              <a:t> programming guide v5.4 documentation.” </a:t>
            </a:r>
            <a:r>
              <a:rPr lang="da-DK" dirty="0"/>
              <a:t>https://</a:t>
            </a:r>
            <a:r>
              <a:rPr lang="da-DK" dirty="0" smtClean="0"/>
              <a:t>docs.espressif.com/projects/esp-idf/en/stable/esp32/api-reference/peripherals- /i2s.html</a:t>
            </a:r>
            <a:r>
              <a:rPr lang="da-DK" dirty="0"/>
              <a:t>, accedit el Gener 2025</a:t>
            </a:r>
            <a:r>
              <a:rPr lang="da-DK" dirty="0" smtClean="0"/>
              <a:t>.</a:t>
            </a:r>
          </a:p>
          <a:p>
            <a:pPr algn="just"/>
            <a:endParaRPr lang="da-DK" dirty="0" smtClean="0"/>
          </a:p>
          <a:p>
            <a:pPr algn="just"/>
            <a:r>
              <a:rPr lang="da-DK" dirty="0" smtClean="0"/>
              <a:t>[4] Diotronic, </a:t>
            </a:r>
            <a:r>
              <a:rPr lang="en-US" b="1" dirty="0" smtClean="0"/>
              <a:t>“</a:t>
            </a:r>
            <a:r>
              <a:rPr lang="en-US" b="1" dirty="0" err="1" smtClean="0"/>
              <a:t>Diotronic</a:t>
            </a:r>
            <a:r>
              <a:rPr lang="en-US" b="1" dirty="0" smtClean="0"/>
              <a:t> S.A. – </a:t>
            </a:r>
            <a:r>
              <a:rPr lang="en-US" b="1" dirty="0" err="1" smtClean="0"/>
              <a:t>Componentes</a:t>
            </a:r>
            <a:r>
              <a:rPr lang="en-US" b="1" dirty="0" smtClean="0"/>
              <a:t> </a:t>
            </a:r>
            <a:r>
              <a:rPr lang="en-US" b="1" dirty="0" err="1" smtClean="0"/>
              <a:t>electrònicos</a:t>
            </a:r>
            <a:r>
              <a:rPr lang="en-US" b="1" dirty="0"/>
              <a:t>” </a:t>
            </a:r>
            <a:r>
              <a:rPr lang="en-US" dirty="0"/>
              <a:t>https://diotronic.com</a:t>
            </a:r>
            <a:r>
              <a:rPr lang="en-US" dirty="0" smtClean="0"/>
              <a:t>/, </a:t>
            </a:r>
            <a:r>
              <a:rPr lang="en-US" dirty="0" err="1" smtClean="0"/>
              <a:t>accedit</a:t>
            </a:r>
            <a:r>
              <a:rPr lang="en-US" dirty="0" smtClean="0"/>
              <a:t> el </a:t>
            </a:r>
            <a:r>
              <a:rPr lang="en-US" dirty="0" err="1" smtClean="0"/>
              <a:t>Gener</a:t>
            </a:r>
            <a:r>
              <a:rPr lang="en-US" dirty="0" smtClean="0"/>
              <a:t> 2025.</a:t>
            </a:r>
          </a:p>
          <a:p>
            <a:pPr algn="just"/>
            <a:endParaRPr lang="en-US" dirty="0"/>
          </a:p>
          <a:p>
            <a:endParaRPr lang="en-US" dirty="0"/>
          </a:p>
          <a:p>
            <a:r>
              <a:rPr lang="ca-ES" dirty="0" smtClean="0"/>
              <a:t>‌</a:t>
            </a:r>
            <a:endParaRPr lang="ca-ES" dirty="0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5609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7892562" cy="19987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34256"/>
            <a:ext cx="10515600" cy="1080294"/>
          </a:xfrm>
        </p:spPr>
        <p:txBody>
          <a:bodyPr/>
          <a:lstStyle/>
          <a:p>
            <a:r>
              <a:rPr lang="es-ES" dirty="0" smtClean="0"/>
              <a:t>Bibliografía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63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62100" y="2257425"/>
            <a:ext cx="9334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[5] eBay, </a:t>
            </a:r>
            <a:r>
              <a:rPr lang="en-US" b="1" dirty="0"/>
              <a:t>“8G SanDisk Micro SD TF Memory Card 8GB Flash Memory Card Mini SDHC SDXC Adapter”</a:t>
            </a:r>
            <a:r>
              <a:rPr lang="en-US" dirty="0"/>
              <a:t> https://www.ebay.ca/itm/8G-SanDisk-Micro-SD-TF-Memory-Card-8GB-Flash-Memory-Card-Mini-SDHC-SDXC-Adapter/224081107877, </a:t>
            </a:r>
            <a:r>
              <a:rPr lang="en-US" dirty="0" err="1"/>
              <a:t>accedit</a:t>
            </a:r>
            <a:r>
              <a:rPr lang="en-US" dirty="0"/>
              <a:t> el </a:t>
            </a:r>
            <a:r>
              <a:rPr lang="en-US" dirty="0" err="1"/>
              <a:t>Gener</a:t>
            </a:r>
            <a:r>
              <a:rPr lang="en-US" dirty="0"/>
              <a:t> 2025.</a:t>
            </a:r>
          </a:p>
          <a:p>
            <a:pPr algn="just"/>
            <a:r>
              <a:rPr lang="en-US" dirty="0" smtClean="0"/>
              <a:t>‌</a:t>
            </a:r>
            <a:endParaRPr lang="ca-ES" dirty="0" smtClean="0"/>
          </a:p>
          <a:p>
            <a:r>
              <a:rPr lang="ca-ES" dirty="0" smtClean="0"/>
              <a:t>[6] </a:t>
            </a:r>
            <a:r>
              <a:rPr lang="ca-ES" dirty="0"/>
              <a:t>F. Rubén, I. A. </a:t>
            </a:r>
            <a:r>
              <a:rPr lang="ca-ES" dirty="0" err="1"/>
              <a:t>Badillo</a:t>
            </a:r>
            <a:r>
              <a:rPr lang="ca-ES" dirty="0"/>
              <a:t>, G. F. Torres, </a:t>
            </a:r>
            <a:r>
              <a:rPr lang="ca-ES" dirty="0" err="1"/>
              <a:t>and</a:t>
            </a:r>
            <a:r>
              <a:rPr lang="ca-ES" dirty="0"/>
              <a:t> J. S. García, </a:t>
            </a:r>
            <a:r>
              <a:rPr lang="ca-ES" b="1" dirty="0"/>
              <a:t>“</a:t>
            </a:r>
            <a:r>
              <a:rPr lang="ca-ES" b="1" dirty="0" err="1"/>
              <a:t>Simplification</a:t>
            </a:r>
            <a:r>
              <a:rPr lang="ca-ES" b="1" dirty="0"/>
              <a:t> to </a:t>
            </a:r>
            <a:r>
              <a:rPr lang="ca-ES" b="1" dirty="0" err="1"/>
              <a:t>the</a:t>
            </a:r>
            <a:r>
              <a:rPr lang="ca-ES" b="1" dirty="0"/>
              <a:t> fast FIR-FFT </a:t>
            </a:r>
            <a:r>
              <a:rPr lang="ca-ES" b="1" dirty="0" err="1"/>
              <a:t>filtering</a:t>
            </a:r>
            <a:r>
              <a:rPr lang="ca-ES" b="1" dirty="0"/>
              <a:t> </a:t>
            </a:r>
            <a:r>
              <a:rPr lang="ca-ES" b="1" dirty="0" err="1"/>
              <a:t>technique</a:t>
            </a:r>
            <a:r>
              <a:rPr lang="ca-ES" b="1" dirty="0"/>
              <a:t> in </a:t>
            </a:r>
            <a:r>
              <a:rPr lang="ca-ES" b="1" dirty="0" err="1"/>
              <a:t>the</a:t>
            </a:r>
            <a:r>
              <a:rPr lang="ca-ES" b="1" dirty="0"/>
              <a:t> DSP </a:t>
            </a:r>
            <a:r>
              <a:rPr lang="ca-ES" b="1" dirty="0" err="1"/>
              <a:t>interpolation</a:t>
            </a:r>
            <a:r>
              <a:rPr lang="ca-ES" b="1" dirty="0"/>
              <a:t> </a:t>
            </a:r>
            <a:r>
              <a:rPr lang="ca-ES" b="1" dirty="0" err="1"/>
              <a:t>process</a:t>
            </a:r>
            <a:r>
              <a:rPr lang="ca-ES" b="1" dirty="0"/>
              <a:t> for </a:t>
            </a:r>
            <a:r>
              <a:rPr lang="ca-ES" b="1" dirty="0" err="1"/>
              <a:t>band-limited</a:t>
            </a:r>
            <a:r>
              <a:rPr lang="ca-ES" b="1" dirty="0"/>
              <a:t> </a:t>
            </a:r>
            <a:r>
              <a:rPr lang="ca-ES" b="1" dirty="0" err="1"/>
              <a:t>signals</a:t>
            </a:r>
            <a:r>
              <a:rPr lang="ca-ES" b="1" dirty="0"/>
              <a:t>”</a:t>
            </a:r>
            <a:r>
              <a:rPr lang="ca-ES" dirty="0"/>
              <a:t> </a:t>
            </a:r>
            <a:r>
              <a:rPr lang="ca-ES" i="1" dirty="0"/>
              <a:t>Revista </a:t>
            </a:r>
            <a:r>
              <a:rPr lang="ca-ES" i="1" dirty="0" err="1"/>
              <a:t>Facultad</a:t>
            </a:r>
            <a:r>
              <a:rPr lang="ca-ES" i="1" dirty="0"/>
              <a:t> de </a:t>
            </a:r>
            <a:r>
              <a:rPr lang="ca-ES" i="1" dirty="0" err="1"/>
              <a:t>Ingeniería</a:t>
            </a:r>
            <a:r>
              <a:rPr lang="ca-ES" i="1" dirty="0"/>
              <a:t> </a:t>
            </a:r>
            <a:r>
              <a:rPr lang="ca-ES" i="1" dirty="0" err="1"/>
              <a:t>Universidad</a:t>
            </a:r>
            <a:r>
              <a:rPr lang="ca-ES" i="1" dirty="0"/>
              <a:t> de Antioquia</a:t>
            </a:r>
            <a:r>
              <a:rPr lang="ca-ES" dirty="0"/>
              <a:t>, no. 68, </a:t>
            </a:r>
            <a:r>
              <a:rPr lang="ca-ES" dirty="0" err="1"/>
              <a:t>pp</a:t>
            </a:r>
            <a:r>
              <a:rPr lang="ca-ES" dirty="0"/>
              <a:t>. 9–19, Oct. 2013, doi: https://doi.org/10.17533/udea.redin.17036</a:t>
            </a:r>
            <a:r>
              <a:rPr lang="ca-ES" dirty="0" smtClean="0"/>
              <a:t>.</a:t>
            </a:r>
          </a:p>
          <a:p>
            <a:endParaRPr lang="ca-ES" dirty="0"/>
          </a:p>
          <a:p>
            <a:pPr algn="just"/>
            <a:r>
              <a:rPr lang="es-ES" dirty="0" smtClean="0"/>
              <a:t>[7] </a:t>
            </a:r>
            <a:r>
              <a:rPr lang="en-US" dirty="0"/>
              <a:t>R. Lyons, </a:t>
            </a:r>
            <a:r>
              <a:rPr lang="en-US" b="1" dirty="0"/>
              <a:t>“A beginner’s guide to cascaded integrator-comb (</a:t>
            </a:r>
            <a:r>
              <a:rPr lang="en-US" b="1" dirty="0" err="1"/>
              <a:t>cic</a:t>
            </a:r>
            <a:r>
              <a:rPr lang="en-US" b="1" dirty="0"/>
              <a:t>) filters.” </a:t>
            </a:r>
            <a:r>
              <a:rPr lang="en-US" dirty="0"/>
              <a:t>https: //www.dsprelated.com/showarticle/1337.php, </a:t>
            </a:r>
            <a:r>
              <a:rPr lang="en-US" dirty="0" err="1"/>
              <a:t>accedit</a:t>
            </a:r>
            <a:r>
              <a:rPr lang="en-US" dirty="0"/>
              <a:t> el </a:t>
            </a:r>
            <a:r>
              <a:rPr lang="en-US" dirty="0" err="1"/>
              <a:t>Gener</a:t>
            </a:r>
            <a:r>
              <a:rPr lang="en-US" dirty="0"/>
              <a:t> </a:t>
            </a:r>
            <a:r>
              <a:rPr lang="en-US" dirty="0" smtClean="0"/>
              <a:t>2025.</a:t>
            </a:r>
          </a:p>
          <a:p>
            <a:endParaRPr lang="en-US" dirty="0"/>
          </a:p>
          <a:p>
            <a:r>
              <a:rPr lang="ca-ES" dirty="0" smtClean="0"/>
              <a:t>‌</a:t>
            </a:r>
            <a:endParaRPr lang="ca-ES" dirty="0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47946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z="2800" b="1" smtClean="0">
                <a:solidFill>
                  <a:schemeClr val="tx1"/>
                </a:solidFill>
              </a:rPr>
              <a:t>64</a:t>
            </a:fld>
            <a:endParaRPr lang="ca-ES" sz="2800" b="1" dirty="0">
              <a:solidFill>
                <a:schemeClr val="tx1"/>
              </a:solidFill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2739964"/>
            <a:ext cx="10515600" cy="1325563"/>
          </a:xfrm>
        </p:spPr>
        <p:txBody>
          <a:bodyPr>
            <a:normAutofit/>
          </a:bodyPr>
          <a:lstStyle/>
          <a:p>
            <a:r>
              <a:rPr lang="es-ES" sz="4800" b="1" dirty="0" err="1" smtClean="0"/>
              <a:t>Gràcies</a:t>
            </a:r>
            <a:r>
              <a:rPr lang="es-ES" sz="4800" b="1" dirty="0" smtClean="0"/>
              <a:t> per la </a:t>
            </a:r>
            <a:r>
              <a:rPr lang="es-ES" sz="4800" b="1" dirty="0" err="1" smtClean="0"/>
              <a:t>vostra</a:t>
            </a:r>
            <a:r>
              <a:rPr lang="es-ES" sz="4800" b="1" dirty="0" smtClean="0"/>
              <a:t> </a:t>
            </a:r>
            <a:r>
              <a:rPr lang="es-ES" sz="4800" b="1" dirty="0" err="1" smtClean="0"/>
              <a:t>atenció</a:t>
            </a:r>
            <a:endParaRPr lang="ca-ES" sz="4800" b="1" dirty="0"/>
          </a:p>
        </p:txBody>
      </p:sp>
    </p:spTree>
    <p:extLst>
      <p:ext uri="{BB962C8B-B14F-4D97-AF65-F5344CB8AC3E}">
        <p14:creationId xmlns:p14="http://schemas.microsoft.com/office/powerpoint/2010/main" val="365910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2"/>
    </mc:Choice>
    <mc:Fallback xmlns="">
      <p:transition spd="slow" advTm="657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255227"/>
            <a:ext cx="10515600" cy="1599467"/>
          </a:xfrm>
        </p:spPr>
        <p:txBody>
          <a:bodyPr/>
          <a:lstStyle/>
          <a:p>
            <a:r>
              <a:rPr lang="es-ES" b="1" dirty="0" err="1" smtClean="0"/>
              <a:t>Proposta</a:t>
            </a:r>
            <a:r>
              <a:rPr lang="es-ES" b="1" dirty="0" smtClean="0"/>
              <a:t> de </a:t>
            </a:r>
            <a:r>
              <a:rPr lang="es-ES" b="1" dirty="0" err="1" smtClean="0"/>
              <a:t>Resolució</a:t>
            </a:r>
            <a:endParaRPr lang="ca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31966770"/>
      </p:ext>
    </p:extLst>
  </p:cSld>
  <p:clrMapOvr>
    <a:masterClrMapping/>
  </p:clrMapOvr>
  <p:transition spd="slow" advTm="774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de blocs del sistema</a:t>
            </a:r>
            <a:endParaRPr lang="ca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8</a:t>
            </a:fld>
            <a:endParaRPr lang="ca-ES"/>
          </a:p>
        </p:txBody>
      </p:sp>
      <p:sp>
        <p:nvSpPr>
          <p:cNvPr id="10" name="CuadroTexto 9"/>
          <p:cNvSpPr txBox="1"/>
          <p:nvPr/>
        </p:nvSpPr>
        <p:spPr>
          <a:xfrm>
            <a:off x="2165838" y="5639618"/>
            <a:ext cx="786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Fig. 2.- </a:t>
            </a:r>
            <a:r>
              <a:rPr lang="ca-ES" dirty="0" smtClean="0"/>
              <a:t>Diagrama de blocs del sistema implementat.</a:t>
            </a:r>
            <a:endParaRPr lang="ca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0" y="2092569"/>
            <a:ext cx="11473960" cy="3199649"/>
          </a:xfrm>
        </p:spPr>
      </p:pic>
      <p:sp>
        <p:nvSpPr>
          <p:cNvPr id="5" name="Rectángulo redondeado 4"/>
          <p:cNvSpPr/>
          <p:nvPr/>
        </p:nvSpPr>
        <p:spPr>
          <a:xfrm>
            <a:off x="1169377" y="2707219"/>
            <a:ext cx="3680919" cy="2282224"/>
          </a:xfrm>
          <a:prstGeom prst="roundRect">
            <a:avLst/>
          </a:prstGeom>
          <a:noFill/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0985036"/>
      </p:ext>
    </p:extLst>
  </p:cSld>
  <p:clrMapOvr>
    <a:masterClrMapping/>
  </p:clrMapOvr>
  <p:transition spd="slow" advTm="12646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255227"/>
            <a:ext cx="10515600" cy="1599467"/>
          </a:xfrm>
        </p:spPr>
        <p:txBody>
          <a:bodyPr/>
          <a:lstStyle/>
          <a:p>
            <a:r>
              <a:rPr lang="es-ES" b="1" dirty="0" smtClean="0"/>
              <a:t>Font </a:t>
            </a:r>
            <a:r>
              <a:rPr lang="es-ES" b="1" dirty="0" err="1" smtClean="0"/>
              <a:t>d’Àudio</a:t>
            </a:r>
            <a:r>
              <a:rPr lang="es-ES" b="1" dirty="0" smtClean="0"/>
              <a:t> Digital</a:t>
            </a:r>
            <a:endParaRPr lang="ca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47D77-DE9D-46BF-8F8E-F72CC46BC34B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92206216"/>
      </p:ext>
    </p:extLst>
  </p:cSld>
  <p:clrMapOvr>
    <a:masterClrMapping/>
  </p:clrMapOvr>
  <p:transition spd="slow" advTm="216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2.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TeX font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3469</TotalTime>
  <Words>1504</Words>
  <Application>Microsoft Office PowerPoint</Application>
  <PresentationFormat>Panorámica</PresentationFormat>
  <Paragraphs>362</Paragraphs>
  <Slides>64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1" baseType="lpstr">
      <vt:lpstr>Arial</vt:lpstr>
      <vt:lpstr>Calibri</vt:lpstr>
      <vt:lpstr>Cambria Math</vt:lpstr>
      <vt:lpstr>CMU Serif</vt:lpstr>
      <vt:lpstr>Times New Roman</vt:lpstr>
      <vt:lpstr>Wingdings</vt:lpstr>
      <vt:lpstr>Tema de Office</vt:lpstr>
      <vt:lpstr>Disseny i implementació d’un amplificador d’àudio de tipus D modulat per una FPGA</vt:lpstr>
      <vt:lpstr>Introducció</vt:lpstr>
      <vt:lpstr>Introducció</vt:lpstr>
      <vt:lpstr>Introducció</vt:lpstr>
      <vt:lpstr>Introducció</vt:lpstr>
      <vt:lpstr>Introducció</vt:lpstr>
      <vt:lpstr>Proposta de Resolució</vt:lpstr>
      <vt:lpstr>Diagrama de blocs del sistema</vt:lpstr>
      <vt:lpstr>Font d’Àudio Digital</vt:lpstr>
      <vt:lpstr>Font d’Àudio Digital</vt:lpstr>
      <vt:lpstr>Font d’Àudio Digital</vt:lpstr>
      <vt:lpstr>Font d’Àudio Digital</vt:lpstr>
      <vt:lpstr>Font d’Àudio Digital</vt:lpstr>
      <vt:lpstr>Font d’Àudio Digital</vt:lpstr>
      <vt:lpstr>Font d’Àudio Digital</vt:lpstr>
      <vt:lpstr>Font d’Àudio Digital</vt:lpstr>
      <vt:lpstr>Font d’Àudio Digital</vt:lpstr>
      <vt:lpstr>Presentación de PowerPoint</vt:lpstr>
      <vt:lpstr>Diagrama de blocs del sistema</vt:lpstr>
      <vt:lpstr>Receptor I2S</vt:lpstr>
      <vt:lpstr>Receptor I2S </vt:lpstr>
      <vt:lpstr>Presentación de PowerPoint</vt:lpstr>
      <vt:lpstr>Receptor I2S</vt:lpstr>
      <vt:lpstr>Presentación de PowerPoint</vt:lpstr>
      <vt:lpstr>Receptor I2S</vt:lpstr>
      <vt:lpstr>Presentación de PowerPoint</vt:lpstr>
      <vt:lpstr>Receptor I2S</vt:lpstr>
      <vt:lpstr>Presentación de PowerPoint</vt:lpstr>
      <vt:lpstr>Presentación de PowerPoint</vt:lpstr>
      <vt:lpstr>Presentación de PowerPoint</vt:lpstr>
      <vt:lpstr>Diagrama de blocs del sistema</vt:lpstr>
      <vt:lpstr>Filtre Anti-Aliasing</vt:lpstr>
      <vt:lpstr>Filtre Anti-Aliasing</vt:lpstr>
      <vt:lpstr>Filtre Anti-Aliasing</vt:lpstr>
      <vt:lpstr>Filtre Anti-Aliasing</vt:lpstr>
      <vt:lpstr>Filtre Anti-Aliasing</vt:lpstr>
      <vt:lpstr>Filtre Anti-Aliasing</vt:lpstr>
      <vt:lpstr>Filtre Anti-Aliasing</vt:lpstr>
      <vt:lpstr>Filtre Anti-Aliasing</vt:lpstr>
      <vt:lpstr>Filtre Anti-Aliasing</vt:lpstr>
      <vt:lpstr>Filtre Anti-Aliasing</vt:lpstr>
      <vt:lpstr>Filtre Anti-Aliasing</vt:lpstr>
      <vt:lpstr>Filtre Anti-Aliasing</vt:lpstr>
      <vt:lpstr>Filtre Anti-Aliasing</vt:lpstr>
      <vt:lpstr>Filtre Anti-Aliasing</vt:lpstr>
      <vt:lpstr>Diagrama de blocs del sistema</vt:lpstr>
      <vt:lpstr>Modulador ΣΔ</vt:lpstr>
      <vt:lpstr>Modulador ΣΔ</vt:lpstr>
      <vt:lpstr>Modulador ΣΔ</vt:lpstr>
      <vt:lpstr>Modulador ΣΔ</vt:lpstr>
      <vt:lpstr>Modulador ΣΔ</vt:lpstr>
      <vt:lpstr>Modulador ΣΔ</vt:lpstr>
      <vt:lpstr>Modulador ΣΔ</vt:lpstr>
      <vt:lpstr>Modulador ΣΔ</vt:lpstr>
      <vt:lpstr>Modulador ΣΔ</vt:lpstr>
      <vt:lpstr>Modulador ΣΔ</vt:lpstr>
      <vt:lpstr>Implementació final</vt:lpstr>
      <vt:lpstr>Implementació final</vt:lpstr>
      <vt:lpstr>Implementació final</vt:lpstr>
      <vt:lpstr>Implementació final</vt:lpstr>
      <vt:lpstr>Implementació final</vt:lpstr>
      <vt:lpstr>Bibliografía</vt:lpstr>
      <vt:lpstr>Bibliografía</vt:lpstr>
      <vt:lpstr>Gràcies per la vostra atenció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Disseny i implementació d’un amplificador d’àudio de tipus D modulat per una FPGA</dc:title>
  <dc:creator>Guillem Ropero</dc:creator>
  <cp:lastModifiedBy>Guillem Ropero</cp:lastModifiedBy>
  <cp:revision>137</cp:revision>
  <dcterms:created xsi:type="dcterms:W3CDTF">2025-01-15T19:23:32Z</dcterms:created>
  <dcterms:modified xsi:type="dcterms:W3CDTF">2025-01-26T21:59:29Z</dcterms:modified>
</cp:coreProperties>
</file>